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8" r:id="rId2"/>
    <p:sldId id="691" r:id="rId3"/>
    <p:sldId id="692" r:id="rId4"/>
    <p:sldId id="275" r:id="rId5"/>
    <p:sldId id="375" r:id="rId6"/>
    <p:sldId id="689" r:id="rId7"/>
    <p:sldId id="276" r:id="rId8"/>
    <p:sldId id="690" r:id="rId9"/>
    <p:sldId id="693" r:id="rId10"/>
    <p:sldId id="694" r:id="rId11"/>
    <p:sldId id="696" r:id="rId12"/>
    <p:sldId id="697" r:id="rId13"/>
    <p:sldId id="698" r:id="rId14"/>
    <p:sldId id="699" r:id="rId15"/>
    <p:sldId id="700" r:id="rId16"/>
    <p:sldId id="701" r:id="rId17"/>
    <p:sldId id="702" r:id="rId18"/>
    <p:sldId id="293" r:id="rId19"/>
    <p:sldId id="29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2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020"/>
    <a:srgbClr val="FFCC00"/>
    <a:srgbClr val="541C38"/>
    <a:srgbClr val="6E2449"/>
    <a:srgbClr val="993366"/>
    <a:srgbClr val="660033"/>
    <a:srgbClr val="6666FF"/>
    <a:srgbClr val="6699FF"/>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édio 2 - Destaqu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édio 2 - Destaqu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60"/>
    <p:restoredTop sz="94694"/>
  </p:normalViewPr>
  <p:slideViewPr>
    <p:cSldViewPr>
      <p:cViewPr varScale="1">
        <p:scale>
          <a:sx n="121" d="100"/>
          <a:sy n="121" d="100"/>
        </p:scale>
        <p:origin x="608" y="176"/>
      </p:cViewPr>
      <p:guideLst>
        <p:guide orient="horz" pos="4224"/>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2D87AC-3BB2-411E-97B5-3D0D51C48556}" type="datetimeFigureOut">
              <a:rPr lang="en-GB" smtClean="0"/>
              <a:pPr/>
              <a:t>28/08/2023</a:t>
            </a:fld>
            <a:endParaRPr lang="en-GB"/>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5D75D9-EC09-4EFC-BC28-C34725D3D6AC}"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o de título">
    <p:spTree>
      <p:nvGrpSpPr>
        <p:cNvPr id="1" name=""/>
        <p:cNvGrpSpPr/>
        <p:nvPr/>
      </p:nvGrpSpPr>
      <p:grpSpPr>
        <a:xfrm>
          <a:off x="0" y="0"/>
          <a:ext cx="0" cy="0"/>
          <a:chOff x="0" y="0"/>
          <a:chExt cx="0" cy="0"/>
        </a:xfrm>
      </p:grpSpPr>
      <p:sp>
        <p:nvSpPr>
          <p:cNvPr id="7" name="Marcador de Posição do Número do Diapositivo 5"/>
          <p:cNvSpPr txBox="1">
            <a:spLocks/>
          </p:cNvSpPr>
          <p:nvPr userDrawn="1"/>
        </p:nvSpPr>
        <p:spPr>
          <a:xfrm>
            <a:off x="7162800" y="6351494"/>
            <a:ext cx="838200" cy="365125"/>
          </a:xfrm>
          <a:prstGeom prst="rect">
            <a:avLst/>
          </a:prstGeom>
        </p:spPr>
        <p:txBody>
          <a:bodyPr vert="horz" lIns="91440" tIns="45720" rIns="91440" bIns="45720" rtlCol="0" anchor="ctr"/>
          <a:lstStyle>
            <a:lvl1pPr>
              <a:defRPr sz="1800" b="1">
                <a:solidFill>
                  <a:schemeClr val="accent5"/>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chemeClr val="accent5"/>
              </a:solidFill>
              <a:effectLst/>
              <a:uLnTx/>
              <a:uFillTx/>
              <a:latin typeface="+mn-lt"/>
              <a:ea typeface="+mn-ea"/>
              <a:cs typeface="+mn-cs"/>
            </a:endParaRPr>
          </a:p>
        </p:txBody>
      </p:sp>
      <p:sp>
        <p:nvSpPr>
          <p:cNvPr id="9" name="Rectângulo 8"/>
          <p:cNvSpPr/>
          <p:nvPr userDrawn="1"/>
        </p:nvSpPr>
        <p:spPr>
          <a:xfrm>
            <a:off x="8036749" y="6258580"/>
            <a:ext cx="1031051" cy="523220"/>
          </a:xfrm>
          <a:prstGeom prst="rect">
            <a:avLst/>
          </a:prstGeom>
        </p:spPr>
        <p:txBody>
          <a:bodyPr wrap="none">
            <a:spAutoFit/>
          </a:bodyPr>
          <a:lstStyle/>
          <a:p>
            <a:r>
              <a:rPr lang="en-US" sz="2800" b="1" dirty="0">
                <a:solidFill>
                  <a:schemeClr val="accent6"/>
                </a:solidFill>
              </a:rPr>
              <a:t>| </a:t>
            </a:r>
            <a:fld id="{8745C66F-FC7B-4C52-931F-EAABACA1CBDF}" type="slidenum">
              <a:rPr lang="en-US" sz="2800" b="1" smtClean="0">
                <a:solidFill>
                  <a:schemeClr val="accent6"/>
                </a:solidFill>
              </a:rPr>
              <a:pPr/>
              <a:t>‹#›</a:t>
            </a:fld>
            <a:endParaRPr lang="en-US" sz="2800" b="1" dirty="0">
              <a:solidFill>
                <a:schemeClr val="accent6"/>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do título do Modelo Global</a:t>
            </a:r>
            <a:endParaRPr lang="en-US"/>
          </a:p>
        </p:txBody>
      </p:sp>
      <p:sp>
        <p:nvSpPr>
          <p:cNvPr id="3" name="Marcador de Posição de Texto Vertical 2"/>
          <p:cNvSpPr>
            <a:spLocks noGrp="1"/>
          </p:cNvSpPr>
          <p:nvPr>
            <p:ph type="body" orient="vert" idx="1"/>
          </p:nvPr>
        </p:nvSpPr>
        <p:spPr/>
        <p:txBody>
          <a:bodyPr vert="eaVert"/>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p:cNvSpPr>
            <a:spLocks noGrp="1"/>
          </p:cNvSpPr>
          <p:nvPr>
            <p:ph type="dt" sz="half" idx="10"/>
          </p:nvPr>
        </p:nvSpPr>
        <p:spPr/>
        <p:txBody>
          <a:bodyPr/>
          <a:lstStyle/>
          <a:p>
            <a:fld id="{A4A3E61B-3AB3-490F-90D4-269C8A444AE7}" type="datetimeFigureOut">
              <a:rPr lang="en-US" smtClean="0"/>
              <a:pPr/>
              <a:t>8/28/23</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8745C66F-FC7B-4C52-931F-EAABACA1CBD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a:t>Clique para editar o estilo do título do Modelo Global</a:t>
            </a:r>
            <a:endParaRPr lang="en-US"/>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p:cNvSpPr>
            <a:spLocks noGrp="1"/>
          </p:cNvSpPr>
          <p:nvPr>
            <p:ph type="dt" sz="half" idx="10"/>
          </p:nvPr>
        </p:nvSpPr>
        <p:spPr/>
        <p:txBody>
          <a:bodyPr/>
          <a:lstStyle/>
          <a:p>
            <a:fld id="{A4A3E61B-3AB3-490F-90D4-269C8A444AE7}" type="datetimeFigureOut">
              <a:rPr lang="en-US" smtClean="0"/>
              <a:pPr/>
              <a:t>8/28/23</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8745C66F-FC7B-4C52-931F-EAABACA1CBD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EE1191-2E2A-64F1-9299-F2A8F43C0A55}"/>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e Conteúdo 2">
            <a:extLst>
              <a:ext uri="{FF2B5EF4-FFF2-40B4-BE49-F238E27FC236}">
                <a16:creationId xmlns:a16="http://schemas.microsoft.com/office/drawing/2014/main" id="{284FB921-57D6-08F4-AE29-CB4C418DEADE}"/>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a16="http://schemas.microsoft.com/office/drawing/2014/main" id="{4AE562D2-3E1E-E2E4-5E8D-ABF465FC2C9B}"/>
              </a:ext>
            </a:extLst>
          </p:cNvPr>
          <p:cNvSpPr>
            <a:spLocks noGrp="1"/>
          </p:cNvSpPr>
          <p:nvPr>
            <p:ph type="dt" sz="half" idx="10"/>
          </p:nvPr>
        </p:nvSpPr>
        <p:spPr/>
        <p:txBody>
          <a:bodyPr/>
          <a:lstStyle/>
          <a:p>
            <a:fld id="{AB329703-1F78-4F38-8441-FB06FF0AB151}" type="datetimeFigureOut">
              <a:rPr lang="en-GB" smtClean="0"/>
              <a:t>28/08/2023</a:t>
            </a:fld>
            <a:endParaRPr lang="en-GB"/>
          </a:p>
        </p:txBody>
      </p:sp>
      <p:sp>
        <p:nvSpPr>
          <p:cNvPr id="5" name="Marcador de Posição do Rodapé 4">
            <a:extLst>
              <a:ext uri="{FF2B5EF4-FFF2-40B4-BE49-F238E27FC236}">
                <a16:creationId xmlns:a16="http://schemas.microsoft.com/office/drawing/2014/main" id="{2B1850CA-715E-E279-980F-5AD44181F172}"/>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EC9BFE95-0294-F762-B06C-1183AA62A0ED}"/>
              </a:ext>
            </a:extLst>
          </p:cNvPr>
          <p:cNvSpPr>
            <a:spLocks noGrp="1"/>
          </p:cNvSpPr>
          <p:nvPr>
            <p:ph type="sldNum" sz="quarter" idx="12"/>
          </p:nvPr>
        </p:nvSpPr>
        <p:spPr/>
        <p:txBody>
          <a:bodyPr/>
          <a:lstStyle/>
          <a:p>
            <a:fld id="{928BB136-61E2-46F5-A25D-9D4F1A6CDA8A}" type="slidenum">
              <a:rPr lang="en-GB" smtClean="0"/>
              <a:t>‹#›</a:t>
            </a:fld>
            <a:endParaRPr lang="en-GB"/>
          </a:p>
        </p:txBody>
      </p:sp>
    </p:spTree>
    <p:extLst>
      <p:ext uri="{BB962C8B-B14F-4D97-AF65-F5344CB8AC3E}">
        <p14:creationId xmlns:p14="http://schemas.microsoft.com/office/powerpoint/2010/main" val="27390873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objecto">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a:t>Clique para editar o estilo do título do Modelo Global</a:t>
            </a:r>
            <a:endParaRPr lang="en-US"/>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de texto do modelo global</a:t>
            </a:r>
          </a:p>
        </p:txBody>
      </p:sp>
      <p:sp>
        <p:nvSpPr>
          <p:cNvPr id="4" name="Marcador de Posição da Data 3"/>
          <p:cNvSpPr>
            <a:spLocks noGrp="1"/>
          </p:cNvSpPr>
          <p:nvPr>
            <p:ph type="dt" sz="half" idx="10"/>
          </p:nvPr>
        </p:nvSpPr>
        <p:spPr/>
        <p:txBody>
          <a:bodyPr/>
          <a:lstStyle/>
          <a:p>
            <a:fld id="{A4A3E61B-3AB3-490F-90D4-269C8A444AE7}" type="datetimeFigureOut">
              <a:rPr lang="en-US" smtClean="0"/>
              <a:pPr/>
              <a:t>8/28/23</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8745C66F-FC7B-4C52-931F-EAABACA1CBD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do título do Modelo Global</a:t>
            </a:r>
            <a:endParaRPr lang="en-US"/>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Marcador de Posição da Data 4"/>
          <p:cNvSpPr>
            <a:spLocks noGrp="1"/>
          </p:cNvSpPr>
          <p:nvPr>
            <p:ph type="dt" sz="half" idx="10"/>
          </p:nvPr>
        </p:nvSpPr>
        <p:spPr/>
        <p:txBody>
          <a:bodyPr/>
          <a:lstStyle/>
          <a:p>
            <a:fld id="{A4A3E61B-3AB3-490F-90D4-269C8A444AE7}" type="datetimeFigureOut">
              <a:rPr lang="en-US" smtClean="0"/>
              <a:pPr/>
              <a:t>8/28/23</a:t>
            </a:fld>
            <a:endParaRPr lang="en-US"/>
          </a:p>
        </p:txBody>
      </p:sp>
      <p:sp>
        <p:nvSpPr>
          <p:cNvPr id="6" name="Marcador de Posição do Rodapé 5"/>
          <p:cNvSpPr>
            <a:spLocks noGrp="1"/>
          </p:cNvSpPr>
          <p:nvPr>
            <p:ph type="ftr" sz="quarter" idx="11"/>
          </p:nvPr>
        </p:nvSpPr>
        <p:spPr/>
        <p:txBody>
          <a:bodyPr/>
          <a:lstStyle/>
          <a:p>
            <a:endParaRPr lang="en-US"/>
          </a:p>
        </p:txBody>
      </p:sp>
      <p:sp>
        <p:nvSpPr>
          <p:cNvPr id="7" name="Marcador de Posição do Número do Diapositivo 6"/>
          <p:cNvSpPr>
            <a:spLocks noGrp="1"/>
          </p:cNvSpPr>
          <p:nvPr>
            <p:ph type="sldNum" sz="quarter" idx="12"/>
          </p:nvPr>
        </p:nvSpPr>
        <p:spPr/>
        <p:txBody>
          <a:bodyPr/>
          <a:lstStyle/>
          <a:p>
            <a:fld id="{8745C66F-FC7B-4C52-931F-EAABACA1CBD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a:t>Clique para editar o estilo do título do Modelo Global</a:t>
            </a:r>
            <a:endParaRPr lang="en-US"/>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de texto do modelo global</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de texto do modelo global</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7" name="Marcador de Posição da Data 6"/>
          <p:cNvSpPr>
            <a:spLocks noGrp="1"/>
          </p:cNvSpPr>
          <p:nvPr>
            <p:ph type="dt" sz="half" idx="10"/>
          </p:nvPr>
        </p:nvSpPr>
        <p:spPr/>
        <p:txBody>
          <a:bodyPr/>
          <a:lstStyle/>
          <a:p>
            <a:fld id="{A4A3E61B-3AB3-490F-90D4-269C8A444AE7}" type="datetimeFigureOut">
              <a:rPr lang="en-US" smtClean="0"/>
              <a:pPr/>
              <a:t>8/28/23</a:t>
            </a:fld>
            <a:endParaRPr lang="en-US"/>
          </a:p>
        </p:txBody>
      </p:sp>
      <p:sp>
        <p:nvSpPr>
          <p:cNvPr id="8" name="Marcador de Posição do Rodapé 7"/>
          <p:cNvSpPr>
            <a:spLocks noGrp="1"/>
          </p:cNvSpPr>
          <p:nvPr>
            <p:ph type="ftr" sz="quarter" idx="11"/>
          </p:nvPr>
        </p:nvSpPr>
        <p:spPr/>
        <p:txBody>
          <a:bodyPr/>
          <a:lstStyle/>
          <a:p>
            <a:endParaRPr lang="en-US"/>
          </a:p>
        </p:txBody>
      </p:sp>
      <p:sp>
        <p:nvSpPr>
          <p:cNvPr id="9" name="Marcador de Posição do Número do Diapositivo 8"/>
          <p:cNvSpPr>
            <a:spLocks noGrp="1"/>
          </p:cNvSpPr>
          <p:nvPr>
            <p:ph type="sldNum" sz="quarter" idx="12"/>
          </p:nvPr>
        </p:nvSpPr>
        <p:spPr/>
        <p:txBody>
          <a:bodyPr/>
          <a:lstStyle/>
          <a:p>
            <a:fld id="{8745C66F-FC7B-4C52-931F-EAABACA1CBD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do título do Modelo Global</a:t>
            </a:r>
            <a:endParaRPr lang="en-US"/>
          </a:p>
        </p:txBody>
      </p:sp>
      <p:sp>
        <p:nvSpPr>
          <p:cNvPr id="3" name="Marcador de Posição da Data 2"/>
          <p:cNvSpPr>
            <a:spLocks noGrp="1"/>
          </p:cNvSpPr>
          <p:nvPr>
            <p:ph type="dt" sz="half" idx="10"/>
          </p:nvPr>
        </p:nvSpPr>
        <p:spPr/>
        <p:txBody>
          <a:bodyPr/>
          <a:lstStyle/>
          <a:p>
            <a:fld id="{A4A3E61B-3AB3-490F-90D4-269C8A444AE7}" type="datetimeFigureOut">
              <a:rPr lang="en-US" smtClean="0"/>
              <a:pPr/>
              <a:t>8/28/23</a:t>
            </a:fld>
            <a:endParaRPr lang="en-US"/>
          </a:p>
        </p:txBody>
      </p:sp>
      <p:sp>
        <p:nvSpPr>
          <p:cNvPr id="4" name="Marcador de Posição do Rodapé 3"/>
          <p:cNvSpPr>
            <a:spLocks noGrp="1"/>
          </p:cNvSpPr>
          <p:nvPr>
            <p:ph type="ftr" sz="quarter" idx="11"/>
          </p:nvPr>
        </p:nvSpPr>
        <p:spPr/>
        <p:txBody>
          <a:bodyPr/>
          <a:lstStyle/>
          <a:p>
            <a:endParaRPr lang="en-US"/>
          </a:p>
        </p:txBody>
      </p:sp>
      <p:sp>
        <p:nvSpPr>
          <p:cNvPr id="5" name="Marcador de Posição do Número do Diapositivo 4"/>
          <p:cNvSpPr>
            <a:spLocks noGrp="1"/>
          </p:cNvSpPr>
          <p:nvPr>
            <p:ph type="sldNum" sz="quarter" idx="12"/>
          </p:nvPr>
        </p:nvSpPr>
        <p:spPr/>
        <p:txBody>
          <a:bodyPr/>
          <a:lstStyle/>
          <a:p>
            <a:fld id="{8745C66F-FC7B-4C52-931F-EAABACA1CBD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A4A3E61B-3AB3-490F-90D4-269C8A444AE7}" type="datetimeFigureOut">
              <a:rPr lang="en-US" smtClean="0"/>
              <a:pPr/>
              <a:t>8/28/23</a:t>
            </a:fld>
            <a:endParaRPr lang="en-US"/>
          </a:p>
        </p:txBody>
      </p:sp>
      <p:sp>
        <p:nvSpPr>
          <p:cNvPr id="3" name="Marcador de Posição do Rodapé 2"/>
          <p:cNvSpPr>
            <a:spLocks noGrp="1"/>
          </p:cNvSpPr>
          <p:nvPr>
            <p:ph type="ftr" sz="quarter" idx="11"/>
          </p:nvPr>
        </p:nvSpPr>
        <p:spPr/>
        <p:txBody>
          <a:bodyPr/>
          <a:lstStyle/>
          <a:p>
            <a:endParaRPr lang="en-US"/>
          </a:p>
        </p:txBody>
      </p:sp>
      <p:sp>
        <p:nvSpPr>
          <p:cNvPr id="4" name="Marcador de Posição do Número do Diapositivo 3"/>
          <p:cNvSpPr>
            <a:spLocks noGrp="1"/>
          </p:cNvSpPr>
          <p:nvPr>
            <p:ph type="sldNum" sz="quarter" idx="12"/>
          </p:nvPr>
        </p:nvSpPr>
        <p:spPr/>
        <p:txBody>
          <a:bodyPr/>
          <a:lstStyle/>
          <a:p>
            <a:fld id="{8745C66F-FC7B-4C52-931F-EAABACA1CB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 do título do Modelo Global</a:t>
            </a:r>
            <a:endParaRPr lang="en-US"/>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de texto do modelo global</a:t>
            </a:r>
          </a:p>
        </p:txBody>
      </p:sp>
      <p:sp>
        <p:nvSpPr>
          <p:cNvPr id="5" name="Marcador de Posição da Data 4"/>
          <p:cNvSpPr>
            <a:spLocks noGrp="1"/>
          </p:cNvSpPr>
          <p:nvPr>
            <p:ph type="dt" sz="half" idx="10"/>
          </p:nvPr>
        </p:nvSpPr>
        <p:spPr/>
        <p:txBody>
          <a:bodyPr/>
          <a:lstStyle/>
          <a:p>
            <a:fld id="{A4A3E61B-3AB3-490F-90D4-269C8A444AE7}" type="datetimeFigureOut">
              <a:rPr lang="en-US" smtClean="0"/>
              <a:pPr/>
              <a:t>8/28/23</a:t>
            </a:fld>
            <a:endParaRPr lang="en-US"/>
          </a:p>
        </p:txBody>
      </p:sp>
      <p:sp>
        <p:nvSpPr>
          <p:cNvPr id="6" name="Marcador de Posição do Rodapé 5"/>
          <p:cNvSpPr>
            <a:spLocks noGrp="1"/>
          </p:cNvSpPr>
          <p:nvPr>
            <p:ph type="ftr" sz="quarter" idx="11"/>
          </p:nvPr>
        </p:nvSpPr>
        <p:spPr/>
        <p:txBody>
          <a:bodyPr/>
          <a:lstStyle/>
          <a:p>
            <a:endParaRPr lang="en-US"/>
          </a:p>
        </p:txBody>
      </p:sp>
      <p:sp>
        <p:nvSpPr>
          <p:cNvPr id="7" name="Marcador de Posição do Número do Diapositivo 6"/>
          <p:cNvSpPr>
            <a:spLocks noGrp="1"/>
          </p:cNvSpPr>
          <p:nvPr>
            <p:ph type="sldNum" sz="quarter" idx="12"/>
          </p:nvPr>
        </p:nvSpPr>
        <p:spPr/>
        <p:txBody>
          <a:bodyPr/>
          <a:lstStyle/>
          <a:p>
            <a:fld id="{8745C66F-FC7B-4C52-931F-EAABACA1CBD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 do título do Modelo Global</a:t>
            </a:r>
            <a:endParaRPr lang="en-US"/>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de texto do modelo global</a:t>
            </a:r>
          </a:p>
        </p:txBody>
      </p:sp>
      <p:sp>
        <p:nvSpPr>
          <p:cNvPr id="5" name="Marcador de Posição da Data 4"/>
          <p:cNvSpPr>
            <a:spLocks noGrp="1"/>
          </p:cNvSpPr>
          <p:nvPr>
            <p:ph type="dt" sz="half" idx="10"/>
          </p:nvPr>
        </p:nvSpPr>
        <p:spPr/>
        <p:txBody>
          <a:bodyPr/>
          <a:lstStyle/>
          <a:p>
            <a:fld id="{A4A3E61B-3AB3-490F-90D4-269C8A444AE7}" type="datetimeFigureOut">
              <a:rPr lang="en-US" smtClean="0"/>
              <a:pPr/>
              <a:t>8/28/23</a:t>
            </a:fld>
            <a:endParaRPr lang="en-US"/>
          </a:p>
        </p:txBody>
      </p:sp>
      <p:sp>
        <p:nvSpPr>
          <p:cNvPr id="6" name="Marcador de Posição do Rodapé 5"/>
          <p:cNvSpPr>
            <a:spLocks noGrp="1"/>
          </p:cNvSpPr>
          <p:nvPr>
            <p:ph type="ftr" sz="quarter" idx="11"/>
          </p:nvPr>
        </p:nvSpPr>
        <p:spPr/>
        <p:txBody>
          <a:bodyPr/>
          <a:lstStyle/>
          <a:p>
            <a:endParaRPr lang="en-US"/>
          </a:p>
        </p:txBody>
      </p:sp>
      <p:sp>
        <p:nvSpPr>
          <p:cNvPr id="7" name="Marcador de Posição do Número do Diapositivo 6"/>
          <p:cNvSpPr>
            <a:spLocks noGrp="1"/>
          </p:cNvSpPr>
          <p:nvPr>
            <p:ph type="sldNum" sz="quarter" idx="12"/>
          </p:nvPr>
        </p:nvSpPr>
        <p:spPr/>
        <p:txBody>
          <a:bodyPr/>
          <a:lstStyle/>
          <a:p>
            <a:fld id="{8745C66F-FC7B-4C52-931F-EAABACA1CBD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a:t>Clique para editar o estilo do título do Modelo Global</a:t>
            </a:r>
            <a:endParaRPr lang="en-US"/>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A3E61B-3AB3-490F-90D4-269C8A444AE7}" type="datetimeFigureOut">
              <a:rPr lang="en-US" smtClean="0"/>
              <a:pPr/>
              <a:t>8/28/23</a:t>
            </a:fld>
            <a:endParaRPr lang="en-US"/>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45C66F-FC7B-4C52-931F-EAABACA1CB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blog.hubspot.com/marketing/ice-breaker-games" TargetMode="External"/><Relationship Id="rId2" Type="http://schemas.openxmlformats.org/officeDocument/2006/relationships/hyperlink" Target="https://www.scienceofpeople.com/meeting-icebreakers/" TargetMode="External"/><Relationship Id="rId1" Type="http://schemas.openxmlformats.org/officeDocument/2006/relationships/slideLayout" Target="../slideLayouts/slideLayout1.xml"/><Relationship Id="rId4" Type="http://schemas.openxmlformats.org/officeDocument/2006/relationships/hyperlink" Target="https://www.workshopper.com/post/icebreakers-for-meetings-and-workshop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0.png"/><Relationship Id="rId5" Type="http://schemas.microsoft.com/office/2007/relationships/hdphoto" Target="../media/hdphoto2.wdp"/><Relationship Id="rId10"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a:extLst>
              <a:ext uri="{FF2B5EF4-FFF2-40B4-BE49-F238E27FC236}">
                <a16:creationId xmlns:a16="http://schemas.microsoft.com/office/drawing/2014/main" id="{EC7F1D68-88CF-4E97-AAE5-6BB89D4F7932}"/>
              </a:ext>
            </a:extLst>
          </p:cNvPr>
          <p:cNvPicPr>
            <a:picLocks noChangeAspect="1"/>
          </p:cNvPicPr>
          <p:nvPr/>
        </p:nvPicPr>
        <p:blipFill rotWithShape="1">
          <a:blip r:embed="rId2"/>
          <a:srcRect t="28817" b="29979"/>
          <a:stretch/>
        </p:blipFill>
        <p:spPr>
          <a:xfrm>
            <a:off x="2586" y="2019300"/>
            <a:ext cx="9141414" cy="4838700"/>
          </a:xfrm>
          <a:prstGeom prst="rect">
            <a:avLst/>
          </a:prstGeom>
        </p:spPr>
      </p:pic>
      <p:pic>
        <p:nvPicPr>
          <p:cNvPr id="17" name="Imagem 16">
            <a:extLst>
              <a:ext uri="{FF2B5EF4-FFF2-40B4-BE49-F238E27FC236}">
                <a16:creationId xmlns:a16="http://schemas.microsoft.com/office/drawing/2014/main" id="{8272C08C-1E3B-48E1-8340-8730B19248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6612" y="5736667"/>
            <a:ext cx="2514802" cy="1121333"/>
          </a:xfrm>
          <a:prstGeom prst="rect">
            <a:avLst/>
          </a:prstGeom>
        </p:spPr>
      </p:pic>
      <p:pic>
        <p:nvPicPr>
          <p:cNvPr id="7" name="Imagem 6" descr="Erasmus+.png"/>
          <p:cNvPicPr>
            <a:picLocks noChangeAspect="1"/>
          </p:cNvPicPr>
          <p:nvPr/>
        </p:nvPicPr>
        <p:blipFill>
          <a:blip r:embed="rId4" cstate="screen"/>
          <a:stretch>
            <a:fillRect/>
          </a:stretch>
        </p:blipFill>
        <p:spPr>
          <a:xfrm>
            <a:off x="0" y="5943600"/>
            <a:ext cx="2667000" cy="761806"/>
          </a:xfrm>
          <a:prstGeom prst="rect">
            <a:avLst/>
          </a:prstGeom>
        </p:spPr>
      </p:pic>
      <p:sp>
        <p:nvSpPr>
          <p:cNvPr id="18" name="Rectângulo 1">
            <a:extLst>
              <a:ext uri="{FF2B5EF4-FFF2-40B4-BE49-F238E27FC236}">
                <a16:creationId xmlns:a16="http://schemas.microsoft.com/office/drawing/2014/main" id="{70280F22-1253-44A4-9F5F-B2021A61F483}"/>
              </a:ext>
            </a:extLst>
          </p:cNvPr>
          <p:cNvSpPr/>
          <p:nvPr/>
        </p:nvSpPr>
        <p:spPr>
          <a:xfrm>
            <a:off x="415159" y="493394"/>
            <a:ext cx="8313682" cy="769441"/>
          </a:xfrm>
          <a:prstGeom prst="rect">
            <a:avLst/>
          </a:prstGeom>
        </p:spPr>
        <p:txBody>
          <a:bodyPr wrap="square">
            <a:spAutoFit/>
          </a:bodyPr>
          <a:lstStyle/>
          <a:p>
            <a:pPr algn="ctr"/>
            <a:r>
              <a:rPr lang="en-GB" sz="2800" dirty="0"/>
              <a:t>O3. WORKSHOPS GUIDELINES</a:t>
            </a:r>
          </a:p>
          <a:p>
            <a:pPr algn="ctr"/>
            <a:r>
              <a:rPr lang="en-GB" sz="1600" dirty="0"/>
              <a:t>May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ângulo 6"/>
          <p:cNvSpPr/>
          <p:nvPr/>
        </p:nvSpPr>
        <p:spPr>
          <a:xfrm>
            <a:off x="609600" y="1982450"/>
            <a:ext cx="7924800" cy="1785104"/>
          </a:xfrm>
          <a:prstGeom prst="rect">
            <a:avLst/>
          </a:prstGeom>
        </p:spPr>
        <p:txBody>
          <a:bodyPr wrap="square">
            <a:spAutoFit/>
          </a:bodyPr>
          <a:lstStyle/>
          <a:p>
            <a:r>
              <a:rPr lang="en-US" dirty="0"/>
              <a:t>The </a:t>
            </a:r>
            <a:r>
              <a:rPr lang="en-US" sz="2000" b="1" dirty="0"/>
              <a:t>Workshops’ </a:t>
            </a:r>
            <a:r>
              <a:rPr lang="en-US" sz="2000" dirty="0"/>
              <a:t>preparation includes:</a:t>
            </a:r>
          </a:p>
          <a:p>
            <a:endParaRPr lang="en-US" dirty="0"/>
          </a:p>
          <a:p>
            <a:pPr marL="342900" indent="-342900">
              <a:buClr>
                <a:schemeClr val="accent1"/>
              </a:buClr>
              <a:buFont typeface="+mj-lt"/>
              <a:buAutoNum type="arabicPeriod"/>
            </a:pPr>
            <a:r>
              <a:rPr lang="en-US" dirty="0"/>
              <a:t>Selecting facilitators</a:t>
            </a:r>
          </a:p>
          <a:p>
            <a:pPr marL="342900" indent="-342900">
              <a:buClr>
                <a:schemeClr val="accent1"/>
              </a:buClr>
              <a:buFont typeface="+mj-lt"/>
              <a:buAutoNum type="arabicPeriod"/>
            </a:pPr>
            <a:r>
              <a:rPr lang="en-US" dirty="0"/>
              <a:t>Defining the venue and preparing the space</a:t>
            </a:r>
          </a:p>
          <a:p>
            <a:pPr marL="342900" indent="-342900">
              <a:buClr>
                <a:schemeClr val="accent1"/>
              </a:buClr>
              <a:buFont typeface="+mj-lt"/>
              <a:buAutoNum type="arabicPeriod"/>
            </a:pPr>
            <a:r>
              <a:rPr lang="en-US" dirty="0"/>
              <a:t>Preparing training and evaluation materials</a:t>
            </a:r>
          </a:p>
          <a:p>
            <a:pPr marL="342900" indent="-342900">
              <a:buClr>
                <a:schemeClr val="accent1"/>
              </a:buClr>
              <a:buFont typeface="+mj-lt"/>
              <a:buAutoNum type="arabicPeriod"/>
            </a:pPr>
            <a:r>
              <a:rPr lang="en-US" dirty="0"/>
              <a:t>Promoting the event</a:t>
            </a:r>
          </a:p>
        </p:txBody>
      </p:sp>
      <p:sp>
        <p:nvSpPr>
          <p:cNvPr id="5" name="CaixaDeTexto 4"/>
          <p:cNvSpPr txBox="1"/>
          <p:nvPr/>
        </p:nvSpPr>
        <p:spPr>
          <a:xfrm>
            <a:off x="304800" y="6233652"/>
            <a:ext cx="7772400" cy="523220"/>
          </a:xfrm>
          <a:prstGeom prst="rect">
            <a:avLst/>
          </a:prstGeom>
          <a:noFill/>
        </p:spPr>
        <p:txBody>
          <a:bodyPr wrap="square" rtlCol="0">
            <a:spAutoFit/>
          </a:bodyPr>
          <a:lstStyle/>
          <a:p>
            <a:pPr algn="r"/>
            <a:r>
              <a:rPr lang="pt-PT" sz="2800" dirty="0" err="1">
                <a:solidFill>
                  <a:schemeClr val="tx1">
                    <a:lumMod val="50000"/>
                    <a:lumOff val="50000"/>
                  </a:schemeClr>
                </a:solidFill>
              </a:rPr>
              <a:t>Overview</a:t>
            </a:r>
            <a:endParaRPr lang="en-GB" sz="2800" dirty="0">
              <a:solidFill>
                <a:schemeClr val="tx1">
                  <a:lumMod val="50000"/>
                  <a:lumOff val="50000"/>
                </a:schemeClr>
              </a:solidFill>
            </a:endParaRPr>
          </a:p>
        </p:txBody>
      </p:sp>
    </p:spTree>
    <p:extLst>
      <p:ext uri="{BB962C8B-B14F-4D97-AF65-F5344CB8AC3E}">
        <p14:creationId xmlns:p14="http://schemas.microsoft.com/office/powerpoint/2010/main" val="3310078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ângulo 6"/>
          <p:cNvSpPr/>
          <p:nvPr/>
        </p:nvSpPr>
        <p:spPr>
          <a:xfrm>
            <a:off x="609600" y="762000"/>
            <a:ext cx="7924800" cy="5078313"/>
          </a:xfrm>
          <a:prstGeom prst="rect">
            <a:avLst/>
          </a:prstGeom>
        </p:spPr>
        <p:txBody>
          <a:bodyPr wrap="square">
            <a:spAutoFit/>
          </a:bodyPr>
          <a:lstStyle/>
          <a:p>
            <a:r>
              <a:rPr lang="en-US" dirty="0"/>
              <a:t>The facilitators in each workshop should be 2, for a number of participants between 8 and 16.</a:t>
            </a:r>
          </a:p>
          <a:p>
            <a:endParaRPr lang="en-US" dirty="0"/>
          </a:p>
          <a:p>
            <a:r>
              <a:rPr lang="en-US" dirty="0"/>
              <a:t>The facilitators should possess the following characteristics:</a:t>
            </a:r>
          </a:p>
          <a:p>
            <a:endParaRPr lang="en-US" dirty="0"/>
          </a:p>
          <a:p>
            <a:pPr marL="285750" indent="-285750">
              <a:buClr>
                <a:schemeClr val="accent1"/>
              </a:buClr>
              <a:buFont typeface="Wingdings" panose="05000000000000000000" pitchFamily="2" charset="2"/>
              <a:buChar char="§"/>
            </a:pPr>
            <a:r>
              <a:rPr lang="en-US" dirty="0"/>
              <a:t>Have a perfect understanding of the Astronomy contents that are part of the SG2 framework.</a:t>
            </a:r>
          </a:p>
          <a:p>
            <a:pPr marL="285750" indent="-285750">
              <a:buClr>
                <a:schemeClr val="accent1"/>
              </a:buClr>
              <a:buFont typeface="Wingdings" panose="05000000000000000000" pitchFamily="2" charset="2"/>
              <a:buChar char="§"/>
            </a:pPr>
            <a:r>
              <a:rPr lang="en-US" dirty="0"/>
              <a:t>Have experience explaining astronomy basic concepts to children, but also be able to adjust speech between a diverse audience of children and adults (pedagogical skills).</a:t>
            </a:r>
          </a:p>
          <a:p>
            <a:pPr marL="285750" indent="-285750">
              <a:buClr>
                <a:schemeClr val="accent1"/>
              </a:buClr>
              <a:buFont typeface="Wingdings" panose="05000000000000000000" pitchFamily="2" charset="2"/>
              <a:buChar char="§"/>
            </a:pPr>
            <a:r>
              <a:rPr lang="en-US" dirty="0"/>
              <a:t>Have experience using gamified learning resources and being enthusiastic about it.</a:t>
            </a:r>
          </a:p>
          <a:p>
            <a:pPr marL="285750" indent="-285750">
              <a:buClr>
                <a:schemeClr val="accent1"/>
              </a:buClr>
              <a:buFont typeface="Wingdings" panose="05000000000000000000" pitchFamily="2" charset="2"/>
              <a:buChar char="§"/>
            </a:pPr>
            <a:r>
              <a:rPr lang="en-US" dirty="0"/>
              <a:t>Be familiar with all SG2 products and with the main objectives and achievements of the project.</a:t>
            </a:r>
          </a:p>
          <a:p>
            <a:pPr>
              <a:buClr>
                <a:schemeClr val="accent1"/>
              </a:buClr>
            </a:pPr>
            <a:endParaRPr lang="en-US" dirty="0"/>
          </a:p>
          <a:p>
            <a:pPr>
              <a:buClr>
                <a:schemeClr val="accent1"/>
              </a:buClr>
            </a:pPr>
            <a:r>
              <a:rPr lang="en-US" dirty="0"/>
              <a:t>The facilitators can be typically science teachers, STEM/Science trainers, but also anyone filling the above set of main characteristics.</a:t>
            </a:r>
          </a:p>
          <a:p>
            <a:pPr marL="285750" indent="-285750">
              <a:buClr>
                <a:schemeClr val="accent1"/>
              </a:buClr>
              <a:buFont typeface="Wingdings" panose="05000000000000000000" pitchFamily="2" charset="2"/>
              <a:buChar char="§"/>
            </a:pPr>
            <a:endParaRPr lang="en-US" dirty="0"/>
          </a:p>
        </p:txBody>
      </p:sp>
      <p:sp>
        <p:nvSpPr>
          <p:cNvPr id="5" name="CaixaDeTexto 4"/>
          <p:cNvSpPr txBox="1"/>
          <p:nvPr/>
        </p:nvSpPr>
        <p:spPr>
          <a:xfrm>
            <a:off x="304800" y="6233652"/>
            <a:ext cx="7772400" cy="523220"/>
          </a:xfrm>
          <a:prstGeom prst="rect">
            <a:avLst/>
          </a:prstGeom>
          <a:noFill/>
        </p:spPr>
        <p:txBody>
          <a:bodyPr wrap="square" rtlCol="0">
            <a:spAutoFit/>
          </a:bodyPr>
          <a:lstStyle/>
          <a:p>
            <a:pPr algn="r"/>
            <a:r>
              <a:rPr lang="pt-PT" sz="2800" dirty="0" err="1">
                <a:solidFill>
                  <a:schemeClr val="tx1">
                    <a:lumMod val="50000"/>
                    <a:lumOff val="50000"/>
                  </a:schemeClr>
                </a:solidFill>
              </a:rPr>
              <a:t>Selecting</a:t>
            </a:r>
            <a:r>
              <a:rPr lang="pt-PT" sz="2800" dirty="0">
                <a:solidFill>
                  <a:schemeClr val="tx1">
                    <a:lumMod val="50000"/>
                    <a:lumOff val="50000"/>
                  </a:schemeClr>
                </a:solidFill>
              </a:rPr>
              <a:t> </a:t>
            </a:r>
            <a:r>
              <a:rPr lang="pt-PT" sz="2800" dirty="0" err="1">
                <a:solidFill>
                  <a:schemeClr val="tx1">
                    <a:lumMod val="50000"/>
                    <a:lumOff val="50000"/>
                  </a:schemeClr>
                </a:solidFill>
              </a:rPr>
              <a:t>facilitators</a:t>
            </a:r>
            <a:endParaRPr lang="en-GB" sz="2800" dirty="0">
              <a:solidFill>
                <a:schemeClr val="tx1">
                  <a:lumMod val="50000"/>
                  <a:lumOff val="50000"/>
                </a:schemeClr>
              </a:solidFill>
            </a:endParaRPr>
          </a:p>
        </p:txBody>
      </p:sp>
    </p:spTree>
    <p:extLst>
      <p:ext uri="{BB962C8B-B14F-4D97-AF65-F5344CB8AC3E}">
        <p14:creationId xmlns:p14="http://schemas.microsoft.com/office/powerpoint/2010/main" val="3090795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ângulo 6"/>
          <p:cNvSpPr/>
          <p:nvPr/>
        </p:nvSpPr>
        <p:spPr>
          <a:xfrm>
            <a:off x="609600" y="381000"/>
            <a:ext cx="7924800" cy="6463308"/>
          </a:xfrm>
          <a:prstGeom prst="rect">
            <a:avLst/>
          </a:prstGeom>
        </p:spPr>
        <p:txBody>
          <a:bodyPr wrap="square">
            <a:spAutoFit/>
          </a:bodyPr>
          <a:lstStyle/>
          <a:p>
            <a:r>
              <a:rPr lang="en-US" dirty="0"/>
              <a:t>The workshop venue should be carefully chosen, and the space conveniently prepared considering the type of activities planned for the event.</a:t>
            </a:r>
          </a:p>
          <a:p>
            <a:endParaRPr lang="en-US" dirty="0"/>
          </a:p>
          <a:p>
            <a:r>
              <a:rPr lang="en-US" dirty="0"/>
              <a:t>Although there are no high demands, it is good to consider the following:</a:t>
            </a:r>
          </a:p>
          <a:p>
            <a:endParaRPr lang="en-US" dirty="0"/>
          </a:p>
          <a:p>
            <a:pPr marL="285750" indent="-285750">
              <a:buClr>
                <a:schemeClr val="accent1"/>
              </a:buClr>
              <a:buFont typeface="Wingdings" panose="05000000000000000000" pitchFamily="2" charset="2"/>
              <a:buChar char="§"/>
            </a:pPr>
            <a:r>
              <a:rPr lang="en-US" dirty="0"/>
              <a:t>Have a minimum of 3 m2 per participants, to give room to groups activities, namely the game play of SG2 Board Game.</a:t>
            </a:r>
          </a:p>
          <a:p>
            <a:pPr marL="285750" indent="-285750">
              <a:buClr>
                <a:schemeClr val="accent1"/>
              </a:buClr>
              <a:buFont typeface="Wingdings" panose="05000000000000000000" pitchFamily="2" charset="2"/>
              <a:buChar char="§"/>
            </a:pPr>
            <a:r>
              <a:rPr lang="en-US" dirty="0"/>
              <a:t>Have a sitting area prepared for a more expositive/discussion activity and other (can be the same with a different configuration) for playing the SG2 Board game.</a:t>
            </a:r>
          </a:p>
          <a:p>
            <a:pPr marL="285750" indent="-285750">
              <a:buClr>
                <a:schemeClr val="accent1"/>
              </a:buClr>
              <a:buFont typeface="Wingdings" panose="05000000000000000000" pitchFamily="2" charset="2"/>
              <a:buChar char="§"/>
            </a:pPr>
            <a:r>
              <a:rPr lang="en-US" dirty="0"/>
              <a:t>Playing the SG2 boardgame requires that each group playing has a table big enough to place the boards and get the players around. Avoid having more than 8 players (e.g. 2 teams of 4 players each) in each table to avoid dispersion.</a:t>
            </a:r>
          </a:p>
          <a:p>
            <a:pPr marL="285750" indent="-285750">
              <a:buClr>
                <a:schemeClr val="accent1"/>
              </a:buClr>
              <a:buFont typeface="Wingdings" panose="05000000000000000000" pitchFamily="2" charset="2"/>
              <a:buChar char="§"/>
            </a:pPr>
            <a:r>
              <a:rPr lang="en-US" dirty="0"/>
              <a:t>The space should have a big screen or a projector for presentations.</a:t>
            </a:r>
          </a:p>
          <a:p>
            <a:pPr marL="285750" indent="-285750">
              <a:buClr>
                <a:schemeClr val="accent1"/>
              </a:buClr>
              <a:buFont typeface="Wingdings" panose="05000000000000000000" pitchFamily="2" charset="2"/>
              <a:buChar char="§"/>
            </a:pPr>
            <a:r>
              <a:rPr lang="en-US" dirty="0"/>
              <a:t>If you decide to engage in STEM activities, namely related to putting together the board game electronic sensor or using the 3D printer, don’t forget to have all the equipment ready and take into account the time it will take. It is not advisable to print parts of the game during the workshop but instead to have parts ready and just go over the process of printing with participants so that they can pose any questions about the printing process.</a:t>
            </a:r>
          </a:p>
          <a:p>
            <a:pPr marL="285750" indent="-285750">
              <a:buClr>
                <a:schemeClr val="accent1"/>
              </a:buClr>
              <a:buFont typeface="Wingdings" panose="05000000000000000000" pitchFamily="2" charset="2"/>
              <a:buChar char="§"/>
            </a:pPr>
            <a:r>
              <a:rPr lang="en-US" dirty="0"/>
              <a:t>Arrangements for a break during the event should be also made.</a:t>
            </a:r>
          </a:p>
          <a:p>
            <a:pPr>
              <a:buClr>
                <a:schemeClr val="accent1"/>
              </a:buClr>
            </a:pPr>
            <a:endParaRPr lang="en-US" dirty="0"/>
          </a:p>
          <a:p>
            <a:pPr marL="285750" indent="-285750">
              <a:buClr>
                <a:schemeClr val="accent1"/>
              </a:buClr>
              <a:buFont typeface="Wingdings" panose="05000000000000000000" pitchFamily="2" charset="2"/>
              <a:buChar char="§"/>
            </a:pPr>
            <a:endParaRPr lang="en-US" dirty="0"/>
          </a:p>
        </p:txBody>
      </p:sp>
      <p:sp>
        <p:nvSpPr>
          <p:cNvPr id="5" name="CaixaDeTexto 4"/>
          <p:cNvSpPr txBox="1"/>
          <p:nvPr/>
        </p:nvSpPr>
        <p:spPr>
          <a:xfrm>
            <a:off x="304800" y="6233652"/>
            <a:ext cx="7772400" cy="523220"/>
          </a:xfrm>
          <a:prstGeom prst="rect">
            <a:avLst/>
          </a:prstGeom>
          <a:noFill/>
        </p:spPr>
        <p:txBody>
          <a:bodyPr wrap="square" rtlCol="0">
            <a:spAutoFit/>
          </a:bodyPr>
          <a:lstStyle/>
          <a:p>
            <a:pPr algn="r"/>
            <a:r>
              <a:rPr lang="pt-PT" sz="2800" dirty="0" err="1">
                <a:solidFill>
                  <a:schemeClr val="tx1">
                    <a:lumMod val="50000"/>
                    <a:lumOff val="50000"/>
                  </a:schemeClr>
                </a:solidFill>
              </a:rPr>
              <a:t>Defining</a:t>
            </a:r>
            <a:r>
              <a:rPr lang="pt-PT" sz="2800" dirty="0">
                <a:solidFill>
                  <a:schemeClr val="tx1">
                    <a:lumMod val="50000"/>
                    <a:lumOff val="50000"/>
                  </a:schemeClr>
                </a:solidFill>
              </a:rPr>
              <a:t> </a:t>
            </a:r>
            <a:r>
              <a:rPr lang="pt-PT" sz="2800" dirty="0" err="1">
                <a:solidFill>
                  <a:schemeClr val="tx1">
                    <a:lumMod val="50000"/>
                    <a:lumOff val="50000"/>
                  </a:schemeClr>
                </a:solidFill>
              </a:rPr>
              <a:t>the</a:t>
            </a:r>
            <a:r>
              <a:rPr lang="pt-PT" sz="2800" dirty="0">
                <a:solidFill>
                  <a:schemeClr val="tx1">
                    <a:lumMod val="50000"/>
                    <a:lumOff val="50000"/>
                  </a:schemeClr>
                </a:solidFill>
              </a:rPr>
              <a:t> </a:t>
            </a:r>
            <a:r>
              <a:rPr lang="pt-PT" sz="2800" dirty="0" err="1">
                <a:solidFill>
                  <a:schemeClr val="tx1">
                    <a:lumMod val="50000"/>
                    <a:lumOff val="50000"/>
                  </a:schemeClr>
                </a:solidFill>
              </a:rPr>
              <a:t>venue</a:t>
            </a:r>
            <a:r>
              <a:rPr lang="pt-PT" sz="2800" dirty="0">
                <a:solidFill>
                  <a:schemeClr val="tx1">
                    <a:lumMod val="50000"/>
                    <a:lumOff val="50000"/>
                  </a:schemeClr>
                </a:solidFill>
              </a:rPr>
              <a:t> &amp; </a:t>
            </a:r>
            <a:r>
              <a:rPr lang="pt-PT" sz="2800" dirty="0" err="1">
                <a:solidFill>
                  <a:schemeClr val="tx1">
                    <a:lumMod val="50000"/>
                    <a:lumOff val="50000"/>
                  </a:schemeClr>
                </a:solidFill>
              </a:rPr>
              <a:t>preparing</a:t>
            </a:r>
            <a:r>
              <a:rPr lang="pt-PT" sz="2800" dirty="0">
                <a:solidFill>
                  <a:schemeClr val="tx1">
                    <a:lumMod val="50000"/>
                    <a:lumOff val="50000"/>
                  </a:schemeClr>
                </a:solidFill>
              </a:rPr>
              <a:t> </a:t>
            </a:r>
            <a:r>
              <a:rPr lang="pt-PT" sz="2800" dirty="0" err="1">
                <a:solidFill>
                  <a:schemeClr val="tx1">
                    <a:lumMod val="50000"/>
                    <a:lumOff val="50000"/>
                  </a:schemeClr>
                </a:solidFill>
              </a:rPr>
              <a:t>the</a:t>
            </a:r>
            <a:r>
              <a:rPr lang="pt-PT" sz="2800" dirty="0">
                <a:solidFill>
                  <a:schemeClr val="tx1">
                    <a:lumMod val="50000"/>
                    <a:lumOff val="50000"/>
                  </a:schemeClr>
                </a:solidFill>
              </a:rPr>
              <a:t> </a:t>
            </a:r>
            <a:r>
              <a:rPr lang="pt-PT" sz="2800" dirty="0" err="1">
                <a:solidFill>
                  <a:schemeClr val="tx1">
                    <a:lumMod val="50000"/>
                    <a:lumOff val="50000"/>
                  </a:schemeClr>
                </a:solidFill>
              </a:rPr>
              <a:t>space</a:t>
            </a:r>
            <a:endParaRPr lang="en-GB" sz="2800" dirty="0">
              <a:solidFill>
                <a:schemeClr val="tx1">
                  <a:lumMod val="50000"/>
                  <a:lumOff val="50000"/>
                </a:schemeClr>
              </a:solidFill>
            </a:endParaRPr>
          </a:p>
        </p:txBody>
      </p:sp>
    </p:spTree>
    <p:extLst>
      <p:ext uri="{BB962C8B-B14F-4D97-AF65-F5344CB8AC3E}">
        <p14:creationId xmlns:p14="http://schemas.microsoft.com/office/powerpoint/2010/main" val="2972193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ângulo 6"/>
          <p:cNvSpPr/>
          <p:nvPr/>
        </p:nvSpPr>
        <p:spPr>
          <a:xfrm>
            <a:off x="609600" y="381000"/>
            <a:ext cx="7924800" cy="5909310"/>
          </a:xfrm>
          <a:prstGeom prst="rect">
            <a:avLst/>
          </a:prstGeom>
        </p:spPr>
        <p:txBody>
          <a:bodyPr wrap="square">
            <a:spAutoFit/>
          </a:bodyPr>
          <a:lstStyle/>
          <a:p>
            <a:r>
              <a:rPr lang="en-US" dirty="0"/>
              <a:t>The workshop materials need to be prepared in advance. They include:</a:t>
            </a:r>
          </a:p>
          <a:p>
            <a:endParaRPr lang="en-US" dirty="0"/>
          </a:p>
          <a:p>
            <a:endParaRPr lang="en-US" dirty="0"/>
          </a:p>
          <a:p>
            <a:pPr marL="285750" indent="-285750">
              <a:buClr>
                <a:schemeClr val="accent1"/>
              </a:buClr>
              <a:buFont typeface="Wingdings" panose="05000000000000000000" pitchFamily="2" charset="2"/>
              <a:buChar char="§"/>
            </a:pPr>
            <a:r>
              <a:rPr lang="en-US" dirty="0"/>
              <a:t>Ice breakers for the start of the event</a:t>
            </a:r>
          </a:p>
          <a:p>
            <a:pPr marL="285750" indent="-285750">
              <a:buClr>
                <a:schemeClr val="accent1"/>
              </a:buClr>
              <a:buFont typeface="Wingdings" panose="05000000000000000000" pitchFamily="2" charset="2"/>
              <a:buChar char="§"/>
            </a:pPr>
            <a:r>
              <a:rPr lang="en-US" dirty="0"/>
              <a:t>Presentations (for specific topics on the agenda)</a:t>
            </a:r>
          </a:p>
          <a:p>
            <a:pPr marL="285750" indent="-285750">
              <a:buClr>
                <a:schemeClr val="accent1"/>
              </a:buClr>
              <a:buFont typeface="Wingdings" panose="05000000000000000000" pitchFamily="2" charset="2"/>
              <a:buChar char="§"/>
            </a:pPr>
            <a:r>
              <a:rPr lang="en-US" dirty="0"/>
              <a:t>Board game sets</a:t>
            </a:r>
          </a:p>
          <a:p>
            <a:pPr marL="285750" indent="-285750">
              <a:buClr>
                <a:schemeClr val="accent1"/>
              </a:buClr>
              <a:buFont typeface="Wingdings" panose="05000000000000000000" pitchFamily="2" charset="2"/>
              <a:buChar char="§"/>
            </a:pPr>
            <a:r>
              <a:rPr lang="en-US" dirty="0"/>
              <a:t>Evaluation forms</a:t>
            </a:r>
          </a:p>
          <a:p>
            <a:pPr>
              <a:buClr>
                <a:schemeClr val="accent1"/>
              </a:buClr>
            </a:pPr>
            <a:endParaRPr lang="en-US" dirty="0"/>
          </a:p>
          <a:p>
            <a:pPr>
              <a:buClr>
                <a:schemeClr val="accent1"/>
              </a:buClr>
            </a:pPr>
            <a:endParaRPr lang="en-US" dirty="0"/>
          </a:p>
          <a:p>
            <a:pPr>
              <a:buClr>
                <a:schemeClr val="accent1"/>
              </a:buClr>
            </a:pPr>
            <a:r>
              <a:rPr lang="en-US" dirty="0"/>
              <a:t>The </a:t>
            </a:r>
            <a:r>
              <a:rPr lang="en-US" b="1" dirty="0"/>
              <a:t>ice breakers </a:t>
            </a:r>
            <a:r>
              <a:rPr lang="en-US" dirty="0"/>
              <a:t>should be selected depending on the profile of the participants. Here we advise you to use of best judgement. Some examples of ice-breakers can be found here: </a:t>
            </a:r>
          </a:p>
          <a:p>
            <a:pPr>
              <a:buClr>
                <a:schemeClr val="accent1"/>
              </a:buClr>
            </a:pPr>
            <a:r>
              <a:rPr lang="en-US" dirty="0">
                <a:hlinkClick r:id="rId2"/>
              </a:rPr>
              <a:t>https://www.scienceofpeople.com/meeting-icebreakers/</a:t>
            </a:r>
            <a:r>
              <a:rPr lang="en-US" dirty="0"/>
              <a:t>, </a:t>
            </a:r>
            <a:r>
              <a:rPr lang="en-US" dirty="0">
                <a:hlinkClick r:id="rId3"/>
              </a:rPr>
              <a:t>https://blog.hubspot.com/marketing/ice-breaker-games</a:t>
            </a:r>
            <a:r>
              <a:rPr lang="en-US" dirty="0"/>
              <a:t>,</a:t>
            </a:r>
          </a:p>
          <a:p>
            <a:pPr>
              <a:buClr>
                <a:schemeClr val="accent1"/>
              </a:buClr>
            </a:pPr>
            <a:r>
              <a:rPr lang="en-US" dirty="0">
                <a:hlinkClick r:id="rId4"/>
              </a:rPr>
              <a:t>https://www.workshopper.com/post/icebreakers-for-meetings-and-workshops</a:t>
            </a:r>
            <a:r>
              <a:rPr lang="en-US" dirty="0"/>
              <a:t>,</a:t>
            </a:r>
          </a:p>
          <a:p>
            <a:pPr>
              <a:buClr>
                <a:schemeClr val="accent1"/>
              </a:buClr>
            </a:pPr>
            <a:endParaRPr lang="en-US" dirty="0"/>
          </a:p>
          <a:p>
            <a:pPr>
              <a:buClr>
                <a:schemeClr val="accent1"/>
              </a:buClr>
            </a:pPr>
            <a:r>
              <a:rPr lang="en-US" dirty="0"/>
              <a:t>If you don’t like any of those examples, you can, for instance, set up some cards, some with astronomy-related figures (e.g. planets) and others just with the corresponding names. Then each participants takes one card and tries to find who has the matching card (figure – text).</a:t>
            </a:r>
          </a:p>
          <a:p>
            <a:pPr marL="285750" indent="-285750">
              <a:buClr>
                <a:schemeClr val="accent1"/>
              </a:buClr>
              <a:buFont typeface="Wingdings" panose="05000000000000000000" pitchFamily="2" charset="2"/>
              <a:buChar char="§"/>
            </a:pPr>
            <a:endParaRPr lang="en-US" dirty="0"/>
          </a:p>
        </p:txBody>
      </p:sp>
      <p:sp>
        <p:nvSpPr>
          <p:cNvPr id="5" name="CaixaDeTexto 4"/>
          <p:cNvSpPr txBox="1"/>
          <p:nvPr/>
        </p:nvSpPr>
        <p:spPr>
          <a:xfrm>
            <a:off x="304800" y="6233652"/>
            <a:ext cx="7772400" cy="523220"/>
          </a:xfrm>
          <a:prstGeom prst="rect">
            <a:avLst/>
          </a:prstGeom>
          <a:noFill/>
        </p:spPr>
        <p:txBody>
          <a:bodyPr wrap="square" rtlCol="0">
            <a:spAutoFit/>
          </a:bodyPr>
          <a:lstStyle/>
          <a:p>
            <a:pPr algn="r"/>
            <a:r>
              <a:rPr lang="en-GB" sz="2800" dirty="0">
                <a:solidFill>
                  <a:schemeClr val="tx1">
                    <a:lumMod val="50000"/>
                    <a:lumOff val="50000"/>
                  </a:schemeClr>
                </a:solidFill>
              </a:rPr>
              <a:t>Preparing training and evaluation materials</a:t>
            </a:r>
          </a:p>
        </p:txBody>
      </p:sp>
    </p:spTree>
    <p:extLst>
      <p:ext uri="{BB962C8B-B14F-4D97-AF65-F5344CB8AC3E}">
        <p14:creationId xmlns:p14="http://schemas.microsoft.com/office/powerpoint/2010/main" val="2055996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ângulo 6"/>
          <p:cNvSpPr/>
          <p:nvPr/>
        </p:nvSpPr>
        <p:spPr>
          <a:xfrm>
            <a:off x="609600" y="838200"/>
            <a:ext cx="7924800" cy="4247317"/>
          </a:xfrm>
          <a:prstGeom prst="rect">
            <a:avLst/>
          </a:prstGeom>
        </p:spPr>
        <p:txBody>
          <a:bodyPr wrap="square">
            <a:spAutoFit/>
          </a:bodyPr>
          <a:lstStyle/>
          <a:p>
            <a:r>
              <a:rPr lang="en-US" dirty="0"/>
              <a:t>The </a:t>
            </a:r>
            <a:r>
              <a:rPr lang="en-US" b="1" dirty="0"/>
              <a:t>presentations</a:t>
            </a:r>
            <a:r>
              <a:rPr lang="en-US" dirty="0"/>
              <a:t> are provided as an annex to this document, but you can personalize it and make it your own if needed.</a:t>
            </a:r>
          </a:p>
          <a:p>
            <a:endParaRPr lang="en-US" dirty="0"/>
          </a:p>
          <a:p>
            <a:r>
              <a:rPr lang="en-US" dirty="0"/>
              <a:t>The </a:t>
            </a:r>
            <a:r>
              <a:rPr lang="en-US" b="1" dirty="0"/>
              <a:t>board game sets </a:t>
            </a:r>
            <a:r>
              <a:rPr lang="en-US" dirty="0"/>
              <a:t>can be downloaded from the project website. You will need to print it (use A3 size for the boards) and prepare all other parts and pieces – including the 3D printed parts and electronics.</a:t>
            </a:r>
          </a:p>
          <a:p>
            <a:r>
              <a:rPr lang="en-US" dirty="0"/>
              <a:t>You may also opt to simplify, by replacing the 3D printed parts used in board 3 and 4 of the game with drawings and using the all-paper game version of the game.</a:t>
            </a:r>
          </a:p>
          <a:p>
            <a:endParaRPr lang="en-US" dirty="0"/>
          </a:p>
          <a:p>
            <a:r>
              <a:rPr lang="en-US" dirty="0"/>
              <a:t>The board game instructions are also presented as an annex to this document. Note that the game rules should be presented to the participants. It is probably advisable not to overload participants with the rules though and either provide the board by board instructions as they progress or leave most of the details to be explained by facilitators that should oversee the game play in each group. </a:t>
            </a:r>
          </a:p>
          <a:p>
            <a:pPr>
              <a:buClr>
                <a:schemeClr val="accent1"/>
              </a:buClr>
            </a:pPr>
            <a:endParaRPr lang="en-US" dirty="0"/>
          </a:p>
        </p:txBody>
      </p:sp>
      <p:sp>
        <p:nvSpPr>
          <p:cNvPr id="5" name="CaixaDeTexto 4"/>
          <p:cNvSpPr txBox="1"/>
          <p:nvPr/>
        </p:nvSpPr>
        <p:spPr>
          <a:xfrm>
            <a:off x="304800" y="6233652"/>
            <a:ext cx="7772400" cy="523220"/>
          </a:xfrm>
          <a:prstGeom prst="rect">
            <a:avLst/>
          </a:prstGeom>
          <a:noFill/>
        </p:spPr>
        <p:txBody>
          <a:bodyPr wrap="square" rtlCol="0">
            <a:spAutoFit/>
          </a:bodyPr>
          <a:lstStyle/>
          <a:p>
            <a:pPr algn="r"/>
            <a:r>
              <a:rPr lang="en-GB" sz="2800" dirty="0">
                <a:solidFill>
                  <a:schemeClr val="tx1">
                    <a:lumMod val="50000"/>
                    <a:lumOff val="50000"/>
                  </a:schemeClr>
                </a:solidFill>
              </a:rPr>
              <a:t>Preparing training and evaluation materials</a:t>
            </a:r>
          </a:p>
        </p:txBody>
      </p:sp>
    </p:spTree>
    <p:extLst>
      <p:ext uri="{BB962C8B-B14F-4D97-AF65-F5344CB8AC3E}">
        <p14:creationId xmlns:p14="http://schemas.microsoft.com/office/powerpoint/2010/main" val="3039184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ângulo 6"/>
          <p:cNvSpPr/>
          <p:nvPr/>
        </p:nvSpPr>
        <p:spPr>
          <a:xfrm>
            <a:off x="609600" y="1447800"/>
            <a:ext cx="7924800" cy="1200329"/>
          </a:xfrm>
          <a:prstGeom prst="rect">
            <a:avLst/>
          </a:prstGeom>
        </p:spPr>
        <p:txBody>
          <a:bodyPr wrap="square">
            <a:spAutoFit/>
          </a:bodyPr>
          <a:lstStyle/>
          <a:p>
            <a:r>
              <a:rPr lang="en-US" dirty="0"/>
              <a:t>The </a:t>
            </a:r>
            <a:r>
              <a:rPr lang="en-US" b="1" dirty="0"/>
              <a:t>evaluation form</a:t>
            </a:r>
            <a:r>
              <a:rPr lang="en-US" dirty="0"/>
              <a:t> is just a tool for you to get some feedback about how the workshop went, so that you can also improve it next time.</a:t>
            </a:r>
          </a:p>
          <a:p>
            <a:r>
              <a:rPr lang="en-US" dirty="0"/>
              <a:t>Also, in annex we provide an example of an evaluation form, but you can use your own model or even replace a written evaluation with an oral one.</a:t>
            </a:r>
          </a:p>
        </p:txBody>
      </p:sp>
      <p:sp>
        <p:nvSpPr>
          <p:cNvPr id="5" name="CaixaDeTexto 4"/>
          <p:cNvSpPr txBox="1"/>
          <p:nvPr/>
        </p:nvSpPr>
        <p:spPr>
          <a:xfrm>
            <a:off x="304800" y="6233652"/>
            <a:ext cx="7772400" cy="523220"/>
          </a:xfrm>
          <a:prstGeom prst="rect">
            <a:avLst/>
          </a:prstGeom>
          <a:noFill/>
        </p:spPr>
        <p:txBody>
          <a:bodyPr wrap="square" rtlCol="0">
            <a:spAutoFit/>
          </a:bodyPr>
          <a:lstStyle/>
          <a:p>
            <a:pPr algn="r"/>
            <a:r>
              <a:rPr lang="en-GB" sz="2800" dirty="0">
                <a:solidFill>
                  <a:schemeClr val="tx1">
                    <a:lumMod val="50000"/>
                    <a:lumOff val="50000"/>
                  </a:schemeClr>
                </a:solidFill>
              </a:rPr>
              <a:t>Preparing training and evaluation materials</a:t>
            </a:r>
          </a:p>
        </p:txBody>
      </p:sp>
    </p:spTree>
    <p:extLst>
      <p:ext uri="{BB962C8B-B14F-4D97-AF65-F5344CB8AC3E}">
        <p14:creationId xmlns:p14="http://schemas.microsoft.com/office/powerpoint/2010/main" val="940448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ângulo 6"/>
          <p:cNvSpPr/>
          <p:nvPr/>
        </p:nvSpPr>
        <p:spPr>
          <a:xfrm>
            <a:off x="609600" y="699492"/>
            <a:ext cx="7924800" cy="3416320"/>
          </a:xfrm>
          <a:prstGeom prst="rect">
            <a:avLst/>
          </a:prstGeom>
        </p:spPr>
        <p:txBody>
          <a:bodyPr wrap="square">
            <a:spAutoFit/>
          </a:bodyPr>
          <a:lstStyle/>
          <a:p>
            <a:r>
              <a:rPr lang="en-US" dirty="0"/>
              <a:t>The workshop promotion will naturally vary depending on your target group.</a:t>
            </a:r>
          </a:p>
          <a:p>
            <a:endParaRPr lang="en-US" dirty="0"/>
          </a:p>
          <a:p>
            <a:r>
              <a:rPr lang="en-US" dirty="0"/>
              <a:t>If you have an internal audience – </a:t>
            </a:r>
            <a:r>
              <a:rPr lang="en-US" dirty="0" err="1"/>
              <a:t>e.g</a:t>
            </a:r>
            <a:r>
              <a:rPr lang="en-US" dirty="0"/>
              <a:t> you are a school and you are hosting a workshop for your teachers and students, or even parents – you may use your social media along with posters placed in your premises to announce the activity and get registrations.</a:t>
            </a:r>
          </a:p>
          <a:p>
            <a:endParaRPr lang="en-US" dirty="0"/>
          </a:p>
          <a:p>
            <a:r>
              <a:rPr lang="en-US" dirty="0"/>
              <a:t>If you, on the other hand, are planning to host an event for external participants, then you should take your time to plan and execute a more thorough dissemination plan. It is very important that you don’t plan too soon, as people might postpone their registration for later and forget, but also not too late, as people might have not enough time to make arrangements to participate.</a:t>
            </a:r>
          </a:p>
        </p:txBody>
      </p:sp>
      <p:sp>
        <p:nvSpPr>
          <p:cNvPr id="5" name="CaixaDeTexto 4"/>
          <p:cNvSpPr txBox="1"/>
          <p:nvPr/>
        </p:nvSpPr>
        <p:spPr>
          <a:xfrm>
            <a:off x="304800" y="6233652"/>
            <a:ext cx="7772400" cy="523220"/>
          </a:xfrm>
          <a:prstGeom prst="rect">
            <a:avLst/>
          </a:prstGeom>
          <a:noFill/>
        </p:spPr>
        <p:txBody>
          <a:bodyPr wrap="square" rtlCol="0">
            <a:spAutoFit/>
          </a:bodyPr>
          <a:lstStyle/>
          <a:p>
            <a:pPr algn="r"/>
            <a:r>
              <a:rPr lang="pt-PT" sz="2800" dirty="0" err="1">
                <a:solidFill>
                  <a:schemeClr val="tx1">
                    <a:lumMod val="50000"/>
                    <a:lumOff val="50000"/>
                  </a:schemeClr>
                </a:solidFill>
              </a:rPr>
              <a:t>Promoting</a:t>
            </a:r>
            <a:r>
              <a:rPr lang="pt-PT" sz="2800" dirty="0">
                <a:solidFill>
                  <a:schemeClr val="tx1">
                    <a:lumMod val="50000"/>
                    <a:lumOff val="50000"/>
                  </a:schemeClr>
                </a:solidFill>
              </a:rPr>
              <a:t> </a:t>
            </a:r>
            <a:r>
              <a:rPr lang="pt-PT" sz="2800" dirty="0" err="1">
                <a:solidFill>
                  <a:schemeClr val="tx1">
                    <a:lumMod val="50000"/>
                    <a:lumOff val="50000"/>
                  </a:schemeClr>
                </a:solidFill>
              </a:rPr>
              <a:t>the</a:t>
            </a:r>
            <a:r>
              <a:rPr lang="pt-PT" sz="2800" dirty="0">
                <a:solidFill>
                  <a:schemeClr val="tx1">
                    <a:lumMod val="50000"/>
                    <a:lumOff val="50000"/>
                  </a:schemeClr>
                </a:solidFill>
              </a:rPr>
              <a:t> </a:t>
            </a:r>
            <a:r>
              <a:rPr lang="pt-PT" sz="2800" dirty="0" err="1">
                <a:solidFill>
                  <a:schemeClr val="tx1">
                    <a:lumMod val="50000"/>
                    <a:lumOff val="50000"/>
                  </a:schemeClr>
                </a:solidFill>
              </a:rPr>
              <a:t>event</a:t>
            </a:r>
            <a:endParaRPr lang="pt-PT" sz="2800" dirty="0">
              <a:solidFill>
                <a:schemeClr val="tx1">
                  <a:lumMod val="50000"/>
                  <a:lumOff val="50000"/>
                </a:schemeClr>
              </a:solidFill>
            </a:endParaRPr>
          </a:p>
        </p:txBody>
      </p:sp>
    </p:spTree>
    <p:extLst>
      <p:ext uri="{BB962C8B-B14F-4D97-AF65-F5344CB8AC3E}">
        <p14:creationId xmlns:p14="http://schemas.microsoft.com/office/powerpoint/2010/main" val="2812514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ângulo 6"/>
          <p:cNvSpPr/>
          <p:nvPr/>
        </p:nvSpPr>
        <p:spPr>
          <a:xfrm>
            <a:off x="609600" y="381000"/>
            <a:ext cx="7924800" cy="3416320"/>
          </a:xfrm>
          <a:prstGeom prst="rect">
            <a:avLst/>
          </a:prstGeom>
        </p:spPr>
        <p:txBody>
          <a:bodyPr wrap="square">
            <a:spAutoFit/>
          </a:bodyPr>
          <a:lstStyle/>
          <a:p>
            <a:r>
              <a:rPr lang="en-US" dirty="0"/>
              <a:t>Some ideas for promotion include:</a:t>
            </a:r>
          </a:p>
          <a:p>
            <a:endParaRPr lang="en-US" dirty="0"/>
          </a:p>
          <a:p>
            <a:pPr marL="285750" indent="-285750">
              <a:buClr>
                <a:schemeClr val="accent1"/>
              </a:buClr>
              <a:buFont typeface="Wingdings" panose="05000000000000000000" pitchFamily="2" charset="2"/>
              <a:buChar char="§"/>
            </a:pPr>
            <a:r>
              <a:rPr lang="en-US" dirty="0"/>
              <a:t>Disseminate in social media – use the channels your target groups use most – and if necessary, use paid announcements.</a:t>
            </a:r>
          </a:p>
          <a:p>
            <a:pPr marL="285750" indent="-285750">
              <a:buClr>
                <a:schemeClr val="accent1"/>
              </a:buClr>
              <a:buFont typeface="Wingdings" panose="05000000000000000000" pitchFamily="2" charset="2"/>
              <a:buChar char="§"/>
            </a:pPr>
            <a:r>
              <a:rPr lang="en-US" dirty="0"/>
              <a:t>Create a good database of possible participants – e.g. local schools – and create an emailing list.</a:t>
            </a:r>
          </a:p>
          <a:p>
            <a:pPr marL="285750" indent="-285750">
              <a:buClr>
                <a:schemeClr val="accent1"/>
              </a:buClr>
              <a:buFont typeface="Wingdings" panose="05000000000000000000" pitchFamily="2" charset="2"/>
              <a:buChar char="§"/>
            </a:pPr>
            <a:r>
              <a:rPr lang="en-US" dirty="0"/>
              <a:t>Contact schools and after-school service providers directly.</a:t>
            </a:r>
          </a:p>
          <a:p>
            <a:pPr>
              <a:buClr>
                <a:schemeClr val="accent1"/>
              </a:buClr>
            </a:pPr>
            <a:endParaRPr lang="en-US" dirty="0"/>
          </a:p>
          <a:p>
            <a:pPr>
              <a:buClr>
                <a:schemeClr val="accent1"/>
              </a:buClr>
            </a:pPr>
            <a:r>
              <a:rPr lang="en-US" dirty="0"/>
              <a:t>In either case, you should adjust the promotion to your objectives – if they are commercial or not, etc.</a:t>
            </a:r>
          </a:p>
          <a:p>
            <a:pPr>
              <a:buClr>
                <a:schemeClr val="accent1"/>
              </a:buClr>
            </a:pPr>
            <a:endParaRPr lang="en-US" dirty="0"/>
          </a:p>
          <a:p>
            <a:pPr>
              <a:buClr>
                <a:schemeClr val="accent1"/>
              </a:buClr>
            </a:pPr>
            <a:r>
              <a:rPr lang="en-US" dirty="0"/>
              <a:t>In annex we provide some examples as well.</a:t>
            </a:r>
          </a:p>
        </p:txBody>
      </p:sp>
      <p:sp>
        <p:nvSpPr>
          <p:cNvPr id="5" name="CaixaDeTexto 4"/>
          <p:cNvSpPr txBox="1"/>
          <p:nvPr/>
        </p:nvSpPr>
        <p:spPr>
          <a:xfrm>
            <a:off x="304800" y="6233652"/>
            <a:ext cx="7772400" cy="523220"/>
          </a:xfrm>
          <a:prstGeom prst="rect">
            <a:avLst/>
          </a:prstGeom>
          <a:noFill/>
        </p:spPr>
        <p:txBody>
          <a:bodyPr wrap="square" rtlCol="0">
            <a:spAutoFit/>
          </a:bodyPr>
          <a:lstStyle/>
          <a:p>
            <a:pPr algn="r"/>
            <a:r>
              <a:rPr lang="pt-PT" sz="2800" dirty="0" err="1">
                <a:solidFill>
                  <a:schemeClr val="tx1">
                    <a:lumMod val="50000"/>
                    <a:lumOff val="50000"/>
                  </a:schemeClr>
                </a:solidFill>
              </a:rPr>
              <a:t>Promoting</a:t>
            </a:r>
            <a:r>
              <a:rPr lang="pt-PT" sz="2800" dirty="0">
                <a:solidFill>
                  <a:schemeClr val="tx1">
                    <a:lumMod val="50000"/>
                    <a:lumOff val="50000"/>
                  </a:schemeClr>
                </a:solidFill>
              </a:rPr>
              <a:t> </a:t>
            </a:r>
            <a:r>
              <a:rPr lang="pt-PT" sz="2800" dirty="0" err="1">
                <a:solidFill>
                  <a:schemeClr val="tx1">
                    <a:lumMod val="50000"/>
                    <a:lumOff val="50000"/>
                  </a:schemeClr>
                </a:solidFill>
              </a:rPr>
              <a:t>the</a:t>
            </a:r>
            <a:r>
              <a:rPr lang="pt-PT" sz="2800" dirty="0">
                <a:solidFill>
                  <a:schemeClr val="tx1">
                    <a:lumMod val="50000"/>
                    <a:lumOff val="50000"/>
                  </a:schemeClr>
                </a:solidFill>
              </a:rPr>
              <a:t> </a:t>
            </a:r>
            <a:r>
              <a:rPr lang="pt-PT" sz="2800" dirty="0" err="1">
                <a:solidFill>
                  <a:schemeClr val="tx1">
                    <a:lumMod val="50000"/>
                    <a:lumOff val="50000"/>
                  </a:schemeClr>
                </a:solidFill>
              </a:rPr>
              <a:t>event</a:t>
            </a:r>
            <a:endParaRPr lang="pt-PT" sz="2800" dirty="0">
              <a:solidFill>
                <a:schemeClr val="tx1">
                  <a:lumMod val="50000"/>
                  <a:lumOff val="50000"/>
                </a:schemeClr>
              </a:solidFill>
            </a:endParaRPr>
          </a:p>
        </p:txBody>
      </p:sp>
    </p:spTree>
    <p:extLst>
      <p:ext uri="{BB962C8B-B14F-4D97-AF65-F5344CB8AC3E}">
        <p14:creationId xmlns:p14="http://schemas.microsoft.com/office/powerpoint/2010/main" val="4017520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agem 1" descr="Uma imagem com preto, escuridão&#10;&#10;Descrição gerada automaticamente">
            <a:extLst>
              <a:ext uri="{FF2B5EF4-FFF2-40B4-BE49-F238E27FC236}">
                <a16:creationId xmlns:a16="http://schemas.microsoft.com/office/drawing/2014/main" id="{D2E09A3E-260B-56B0-D48E-B0963BD86C46}"/>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364691" y="1079715"/>
            <a:ext cx="2668436" cy="1189837"/>
          </a:xfrm>
          <a:prstGeom prst="rect">
            <a:avLst/>
          </a:prstGeom>
        </p:spPr>
      </p:pic>
      <p:sp>
        <p:nvSpPr>
          <p:cNvPr id="7" name="CaixaDeTexto 6">
            <a:extLst>
              <a:ext uri="{FF2B5EF4-FFF2-40B4-BE49-F238E27FC236}">
                <a16:creationId xmlns:a16="http://schemas.microsoft.com/office/drawing/2014/main" id="{C9108583-AB1B-B94C-08F2-2F740EE0F5B2}"/>
              </a:ext>
            </a:extLst>
          </p:cNvPr>
          <p:cNvSpPr txBox="1"/>
          <p:nvPr/>
        </p:nvSpPr>
        <p:spPr>
          <a:xfrm>
            <a:off x="2497178" y="2843430"/>
            <a:ext cx="4489356" cy="507831"/>
          </a:xfrm>
          <a:prstGeom prst="rect">
            <a:avLst/>
          </a:prstGeom>
          <a:noFill/>
        </p:spPr>
        <p:txBody>
          <a:bodyPr wrap="square" rtlCol="0">
            <a:spAutoFit/>
          </a:bodyPr>
          <a:lstStyle/>
          <a:p>
            <a:pPr algn="ctr"/>
            <a:r>
              <a:rPr lang="pt-PT" sz="27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www.spaceguardians.eu</a:t>
            </a:r>
            <a:endParaRPr lang="en-GB" sz="2700" b="1" dirty="0">
              <a:solidFill>
                <a:srgbClr val="00B0F0"/>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5" name="Conexão reta 24">
            <a:extLst>
              <a:ext uri="{FF2B5EF4-FFF2-40B4-BE49-F238E27FC236}">
                <a16:creationId xmlns:a16="http://schemas.microsoft.com/office/drawing/2014/main" id="{07A42DA3-9646-ABC8-582E-D385417C525A}"/>
              </a:ext>
            </a:extLst>
          </p:cNvPr>
          <p:cNvCxnSpPr/>
          <p:nvPr/>
        </p:nvCxnSpPr>
        <p:spPr>
          <a:xfrm>
            <a:off x="1383029" y="4569143"/>
            <a:ext cx="63779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 name="Agrupar 3">
            <a:extLst>
              <a:ext uri="{FF2B5EF4-FFF2-40B4-BE49-F238E27FC236}">
                <a16:creationId xmlns:a16="http://schemas.microsoft.com/office/drawing/2014/main" id="{C0C298E2-B2BD-F58A-E1BB-FB3C6DD97894}"/>
              </a:ext>
            </a:extLst>
          </p:cNvPr>
          <p:cNvGrpSpPr/>
          <p:nvPr/>
        </p:nvGrpSpPr>
        <p:grpSpPr>
          <a:xfrm>
            <a:off x="699070" y="4853333"/>
            <a:ext cx="7745861" cy="601066"/>
            <a:chOff x="957219" y="5328110"/>
            <a:chExt cx="10327815" cy="801421"/>
          </a:xfrm>
        </p:grpSpPr>
        <p:pic>
          <p:nvPicPr>
            <p:cNvPr id="10" name="Imagem 9" descr="boon1-01.png">
              <a:extLst>
                <a:ext uri="{FF2B5EF4-FFF2-40B4-BE49-F238E27FC236}">
                  <a16:creationId xmlns:a16="http://schemas.microsoft.com/office/drawing/2014/main" id="{EE7C9835-8D4B-F0BF-5B36-A162E3338799}"/>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6567203" y="5440623"/>
              <a:ext cx="908044" cy="576394"/>
            </a:xfrm>
            <a:prstGeom prst="rect">
              <a:avLst/>
            </a:prstGeom>
          </p:spPr>
        </p:pic>
        <p:pic>
          <p:nvPicPr>
            <p:cNvPr id="12" name="Picture 2" descr="Civic">
              <a:extLst>
                <a:ext uri="{FF2B5EF4-FFF2-40B4-BE49-F238E27FC236}">
                  <a16:creationId xmlns:a16="http://schemas.microsoft.com/office/drawing/2014/main" id="{A911ADC9-306C-D88F-7A7B-BF90D13DE81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7219" y="5598373"/>
              <a:ext cx="1043580" cy="2608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s://spaceguardians.eu/sites/spaceguardians.eu/files/styles/large/public/partners/logo/lam.jpg?itok=KPiAtXuY">
              <a:extLst>
                <a:ext uri="{FF2B5EF4-FFF2-40B4-BE49-F238E27FC236}">
                  <a16:creationId xmlns:a16="http://schemas.microsoft.com/office/drawing/2014/main" id="{01F18C24-6A39-EDA3-6B5D-D8170561E89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95730" y="5500294"/>
              <a:ext cx="1433894" cy="45705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2E35B77A-6195-10AE-2EBD-79E752E4FD6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40636" y="5498080"/>
              <a:ext cx="1744398" cy="461481"/>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m 19" descr="Uma imagem com preto, captura de ecrã, escuridão&#10;&#10;Descrição gerada automaticamente">
              <a:extLst>
                <a:ext uri="{FF2B5EF4-FFF2-40B4-BE49-F238E27FC236}">
                  <a16:creationId xmlns:a16="http://schemas.microsoft.com/office/drawing/2014/main" id="{0B346177-25A5-F84D-9458-555778AC1F3B}"/>
                </a:ext>
              </a:extLst>
            </p:cNvPr>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438378" y="5593400"/>
              <a:ext cx="1819773" cy="270840"/>
            </a:xfrm>
            <a:prstGeom prst="rect">
              <a:avLst/>
            </a:prstGeom>
          </p:spPr>
        </p:pic>
        <p:pic>
          <p:nvPicPr>
            <p:cNvPr id="3" name="Picture 2" descr="AKNOW logo">
              <a:extLst>
                <a:ext uri="{FF2B5EF4-FFF2-40B4-BE49-F238E27FC236}">
                  <a16:creationId xmlns:a16="http://schemas.microsoft.com/office/drawing/2014/main" id="{EA6E62CF-376B-3BAD-762B-4FCE737A8FF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12826" y="5328110"/>
              <a:ext cx="1190229" cy="80142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581508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Imagem 3" descr="Uma imagem com texto, Tipo de letra, captura de ecrã, Gráficos&#10;&#10;Descrição gerada automaticamente">
            <a:extLst>
              <a:ext uri="{FF2B5EF4-FFF2-40B4-BE49-F238E27FC236}">
                <a16:creationId xmlns:a16="http://schemas.microsoft.com/office/drawing/2014/main" id="{5E842D85-B95C-92E4-1FAB-5786271990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751" y="4901767"/>
            <a:ext cx="2880534" cy="604322"/>
          </a:xfrm>
          <a:prstGeom prst="rect">
            <a:avLst/>
          </a:prstGeom>
        </p:spPr>
      </p:pic>
      <p:sp>
        <p:nvSpPr>
          <p:cNvPr id="6" name="CaixaDeTexto 5">
            <a:extLst>
              <a:ext uri="{FF2B5EF4-FFF2-40B4-BE49-F238E27FC236}">
                <a16:creationId xmlns:a16="http://schemas.microsoft.com/office/drawing/2014/main" id="{BCF3FA19-8C86-21C8-B31F-0B621FE000F6}"/>
              </a:ext>
            </a:extLst>
          </p:cNvPr>
          <p:cNvSpPr txBox="1"/>
          <p:nvPr/>
        </p:nvSpPr>
        <p:spPr>
          <a:xfrm>
            <a:off x="3892909" y="4907297"/>
            <a:ext cx="4573329" cy="646331"/>
          </a:xfrm>
          <a:prstGeom prst="rect">
            <a:avLst/>
          </a:prstGeom>
          <a:noFill/>
        </p:spPr>
        <p:txBody>
          <a:bodyPr wrap="square">
            <a:spAutoFit/>
          </a:bodyPr>
          <a:lstStyle/>
          <a:p>
            <a:r>
              <a:rPr lang="en-GB"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sp>
        <p:nvSpPr>
          <p:cNvPr id="7" name="CaixaDeTexto 6">
            <a:extLst>
              <a:ext uri="{FF2B5EF4-FFF2-40B4-BE49-F238E27FC236}">
                <a16:creationId xmlns:a16="http://schemas.microsoft.com/office/drawing/2014/main" id="{C9108583-AB1B-B94C-08F2-2F740EE0F5B2}"/>
              </a:ext>
            </a:extLst>
          </p:cNvPr>
          <p:cNvSpPr txBox="1"/>
          <p:nvPr/>
        </p:nvSpPr>
        <p:spPr>
          <a:xfrm>
            <a:off x="2327321" y="2810490"/>
            <a:ext cx="4489356" cy="1546577"/>
          </a:xfrm>
          <a:prstGeom prst="rect">
            <a:avLst/>
          </a:prstGeom>
          <a:noFill/>
        </p:spPr>
        <p:txBody>
          <a:bodyPr wrap="square" rtlCol="0">
            <a:spAutoFit/>
          </a:bodyPr>
          <a:lstStyle/>
          <a:p>
            <a:pPr algn="ctr"/>
            <a:r>
              <a:rPr lang="pt-PT" sz="13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Created</a:t>
            </a:r>
            <a:r>
              <a:rPr lang="pt-PT" sz="13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pt-PT" sz="13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by</a:t>
            </a:r>
            <a:r>
              <a:rPr lang="pt-PT" sz="1350" dirty="0">
                <a:solidFill>
                  <a:schemeClr val="bg1"/>
                </a:solidFill>
                <a:latin typeface="Open Sans" panose="020B0606030504020204" pitchFamily="34" charset="0"/>
                <a:ea typeface="Open Sans" panose="020B0606030504020204" pitchFamily="34" charset="0"/>
                <a:cs typeface="Open Sans" panose="020B0606030504020204" pitchFamily="34" charset="0"/>
              </a:rPr>
              <a:t> BOON </a:t>
            </a:r>
            <a:r>
              <a:rPr lang="pt-PT" sz="13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Unip</a:t>
            </a:r>
            <a:r>
              <a:rPr lang="pt-PT" sz="13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pt-PT" sz="13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Lda</a:t>
            </a:r>
            <a:endParaRPr lang="pt-PT" sz="13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pt-PT" sz="13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Music</a:t>
            </a:r>
            <a:r>
              <a:rPr lang="pt-PT" sz="13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pt-PT" sz="13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by</a:t>
            </a:r>
            <a:r>
              <a:rPr lang="pt-PT" sz="1350" dirty="0">
                <a:solidFill>
                  <a:schemeClr val="bg1"/>
                </a:solidFill>
                <a:latin typeface="Open Sans" panose="020B0606030504020204" pitchFamily="34" charset="0"/>
                <a:ea typeface="Open Sans" panose="020B0606030504020204" pitchFamily="34" charset="0"/>
                <a:cs typeface="Open Sans" panose="020B0606030504020204" pitchFamily="34" charset="0"/>
              </a:rPr>
              <a:t> freesound.com</a:t>
            </a:r>
          </a:p>
          <a:p>
            <a:pPr algn="ctr"/>
            <a:endParaRPr lang="pt-PT" sz="13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pt-PT" sz="13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pt-PT" sz="13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pt-PT" sz="13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pt-PT" sz="13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May</a:t>
            </a:r>
            <a:r>
              <a:rPr lang="pt-PT" sz="1350" dirty="0">
                <a:solidFill>
                  <a:schemeClr val="bg1"/>
                </a:solidFill>
                <a:latin typeface="Open Sans" panose="020B0606030504020204" pitchFamily="34" charset="0"/>
                <a:ea typeface="Open Sans" panose="020B0606030504020204" pitchFamily="34" charset="0"/>
                <a:cs typeface="Open Sans" panose="020B0606030504020204" pitchFamily="34" charset="0"/>
              </a:rPr>
              <a:t> 2023</a:t>
            </a:r>
            <a:endParaRPr lang="en-GB" sz="13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Conexão reta 7">
            <a:extLst>
              <a:ext uri="{FF2B5EF4-FFF2-40B4-BE49-F238E27FC236}">
                <a16:creationId xmlns:a16="http://schemas.microsoft.com/office/drawing/2014/main" id="{276BD44E-43C5-685E-5198-E26193B315A9}"/>
              </a:ext>
            </a:extLst>
          </p:cNvPr>
          <p:cNvCxnSpPr/>
          <p:nvPr/>
        </p:nvCxnSpPr>
        <p:spPr>
          <a:xfrm>
            <a:off x="1383029" y="4569143"/>
            <a:ext cx="63779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Imagem 8" descr="Uma imagem com preto, escuridão&#10;&#10;Descrição gerada automaticamente">
            <a:extLst>
              <a:ext uri="{FF2B5EF4-FFF2-40B4-BE49-F238E27FC236}">
                <a16:creationId xmlns:a16="http://schemas.microsoft.com/office/drawing/2014/main" id="{13C73775-F835-2485-54ED-87E8EABB9AA2}"/>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364691" y="1079715"/>
            <a:ext cx="2668436" cy="1189837"/>
          </a:xfrm>
          <a:prstGeom prst="rect">
            <a:avLst/>
          </a:prstGeom>
        </p:spPr>
      </p:pic>
    </p:spTree>
    <p:extLst>
      <p:ext uri="{BB962C8B-B14F-4D97-AF65-F5344CB8AC3E}">
        <p14:creationId xmlns:p14="http://schemas.microsoft.com/office/powerpoint/2010/main" val="1909146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ângulo 6"/>
          <p:cNvSpPr/>
          <p:nvPr/>
        </p:nvSpPr>
        <p:spPr>
          <a:xfrm>
            <a:off x="609600" y="2286000"/>
            <a:ext cx="7924800" cy="1323439"/>
          </a:xfrm>
          <a:prstGeom prst="rect">
            <a:avLst/>
          </a:prstGeom>
        </p:spPr>
        <p:txBody>
          <a:bodyPr wrap="square">
            <a:spAutoFit/>
          </a:bodyPr>
          <a:lstStyle/>
          <a:p>
            <a:pPr algn="ctr"/>
            <a:endParaRPr lang="en-US" sz="2000" dirty="0"/>
          </a:p>
          <a:p>
            <a:pPr marL="285750" indent="-285750" algn="ctr">
              <a:buClr>
                <a:schemeClr val="accent1"/>
              </a:buClr>
              <a:buFont typeface="Wingdings" panose="05000000000000000000" pitchFamily="2" charset="2"/>
              <a:buChar char="§"/>
            </a:pPr>
            <a:r>
              <a:rPr lang="en-US" sz="2000" dirty="0"/>
              <a:t>Introduction</a:t>
            </a:r>
          </a:p>
          <a:p>
            <a:pPr marL="285750" indent="-285750" algn="ctr">
              <a:buClr>
                <a:schemeClr val="accent1"/>
              </a:buClr>
              <a:buFont typeface="Wingdings" panose="05000000000000000000" pitchFamily="2" charset="2"/>
              <a:buChar char="§"/>
            </a:pPr>
            <a:r>
              <a:rPr lang="en-US" sz="2000" dirty="0"/>
              <a:t>Programme</a:t>
            </a:r>
          </a:p>
          <a:p>
            <a:pPr marL="285750" indent="-285750" algn="ctr">
              <a:buClr>
                <a:schemeClr val="accent1"/>
              </a:buClr>
              <a:buFont typeface="Wingdings" panose="05000000000000000000" pitchFamily="2" charset="2"/>
              <a:buChar char="§"/>
            </a:pPr>
            <a:r>
              <a:rPr lang="en-US" sz="2000" dirty="0"/>
              <a:t>Preparation</a:t>
            </a:r>
          </a:p>
        </p:txBody>
      </p:sp>
      <p:sp>
        <p:nvSpPr>
          <p:cNvPr id="5" name="CaixaDeTexto 4"/>
          <p:cNvSpPr txBox="1"/>
          <p:nvPr/>
        </p:nvSpPr>
        <p:spPr>
          <a:xfrm>
            <a:off x="3848100" y="762000"/>
            <a:ext cx="1600200" cy="523220"/>
          </a:xfrm>
          <a:prstGeom prst="rect">
            <a:avLst/>
          </a:prstGeom>
          <a:noFill/>
        </p:spPr>
        <p:txBody>
          <a:bodyPr wrap="square" rtlCol="0">
            <a:spAutoFit/>
          </a:bodyPr>
          <a:lstStyle/>
          <a:p>
            <a:pPr algn="ctr"/>
            <a:r>
              <a:rPr lang="en-GB" sz="2800" dirty="0">
                <a:solidFill>
                  <a:schemeClr val="tx1">
                    <a:lumMod val="50000"/>
                    <a:lumOff val="50000"/>
                  </a:schemeClr>
                </a:solidFill>
              </a:rPr>
              <a:t>Contents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02020"/>
        </a:solidFill>
        <a:effectLst/>
      </p:bgPr>
    </p:bg>
    <p:spTree>
      <p:nvGrpSpPr>
        <p:cNvPr id="1" name=""/>
        <p:cNvGrpSpPr/>
        <p:nvPr/>
      </p:nvGrpSpPr>
      <p:grpSpPr>
        <a:xfrm>
          <a:off x="0" y="0"/>
          <a:ext cx="0" cy="0"/>
          <a:chOff x="0" y="0"/>
          <a:chExt cx="0" cy="0"/>
        </a:xfrm>
      </p:grpSpPr>
      <p:sp>
        <p:nvSpPr>
          <p:cNvPr id="2" name="Rectângulo 1">
            <a:extLst>
              <a:ext uri="{FF2B5EF4-FFF2-40B4-BE49-F238E27FC236}">
                <a16:creationId xmlns:a16="http://schemas.microsoft.com/office/drawing/2014/main" id="{7E36781D-F4D5-493A-84B6-589A3602A404}"/>
              </a:ext>
            </a:extLst>
          </p:cNvPr>
          <p:cNvSpPr/>
          <p:nvPr/>
        </p:nvSpPr>
        <p:spPr>
          <a:xfrm>
            <a:off x="415159" y="2309494"/>
            <a:ext cx="8313682" cy="707886"/>
          </a:xfrm>
          <a:prstGeom prst="rect">
            <a:avLst/>
          </a:prstGeom>
        </p:spPr>
        <p:txBody>
          <a:bodyPr wrap="square">
            <a:spAutoFit/>
          </a:bodyPr>
          <a:lstStyle/>
          <a:p>
            <a:pPr algn="ctr"/>
            <a:r>
              <a:rPr lang="en-GB" sz="4000" u="sng" dirty="0">
                <a:solidFill>
                  <a:schemeClr val="bg1"/>
                </a:solidFill>
              </a:rPr>
              <a:t>INTRODUCTION</a:t>
            </a:r>
          </a:p>
        </p:txBody>
      </p:sp>
      <p:pic>
        <p:nvPicPr>
          <p:cNvPr id="4" name="Imagem 3">
            <a:extLst>
              <a:ext uri="{FF2B5EF4-FFF2-40B4-BE49-F238E27FC236}">
                <a16:creationId xmlns:a16="http://schemas.microsoft.com/office/drawing/2014/main" id="{07BFF725-4BAF-410B-BFC5-EAAD2B7E9FD0}"/>
              </a:ext>
            </a:extLst>
          </p:cNvPr>
          <p:cNvPicPr>
            <a:picLocks noChangeAspect="1"/>
          </p:cNvPicPr>
          <p:nvPr/>
        </p:nvPicPr>
        <p:blipFill rotWithShape="1">
          <a:blip r:embed="rId2">
            <a:duotone>
              <a:schemeClr val="accent6">
                <a:shade val="45000"/>
                <a:satMod val="135000"/>
              </a:schemeClr>
              <a:prstClr val="white"/>
            </a:duotone>
            <a:alphaModFix/>
            <a:lum bright="-87000" contrast="-6000"/>
          </a:blip>
          <a:srcRect l="320" t="28601" r="-320" b="49986"/>
          <a:stretch/>
        </p:blipFill>
        <p:spPr>
          <a:xfrm>
            <a:off x="2586" y="4343401"/>
            <a:ext cx="9141414" cy="2514599"/>
          </a:xfrm>
          <a:prstGeom prst="rect">
            <a:avLst/>
          </a:prstGeom>
        </p:spPr>
      </p:pic>
    </p:spTree>
    <p:extLst>
      <p:ext uri="{BB962C8B-B14F-4D97-AF65-F5344CB8AC3E}">
        <p14:creationId xmlns:p14="http://schemas.microsoft.com/office/powerpoint/2010/main" val="4163715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ângulo 6"/>
          <p:cNvSpPr/>
          <p:nvPr/>
        </p:nvSpPr>
        <p:spPr>
          <a:xfrm>
            <a:off x="609600" y="1982450"/>
            <a:ext cx="7924800" cy="2893100"/>
          </a:xfrm>
          <a:prstGeom prst="rect">
            <a:avLst/>
          </a:prstGeom>
        </p:spPr>
        <p:txBody>
          <a:bodyPr wrap="square">
            <a:spAutoFit/>
          </a:bodyPr>
          <a:lstStyle/>
          <a:p>
            <a:r>
              <a:rPr lang="en-US" dirty="0"/>
              <a:t>The </a:t>
            </a:r>
            <a:r>
              <a:rPr lang="en-US" sz="2000" b="1" dirty="0"/>
              <a:t>Workshops</a:t>
            </a:r>
            <a:r>
              <a:rPr lang="en-US" dirty="0"/>
              <a:t> are events for </a:t>
            </a:r>
            <a:r>
              <a:rPr lang="en-US" u="sng" dirty="0"/>
              <a:t>educators and children </a:t>
            </a:r>
            <a:r>
              <a:rPr lang="en-US" dirty="0"/>
              <a:t>focused on the SpaceGuardians2 results. They aim to:</a:t>
            </a:r>
          </a:p>
          <a:p>
            <a:endParaRPr lang="en-US" dirty="0"/>
          </a:p>
          <a:p>
            <a:pPr marL="285750" indent="-285750">
              <a:buClr>
                <a:schemeClr val="accent1"/>
              </a:buClr>
              <a:buFont typeface="Wingdings" panose="05000000000000000000" pitchFamily="2" charset="2"/>
              <a:buChar char="§"/>
            </a:pPr>
            <a:r>
              <a:rPr lang="en-US" dirty="0"/>
              <a:t>promote Astronomy Education and STEM Education</a:t>
            </a:r>
          </a:p>
          <a:p>
            <a:pPr marL="285750" indent="-285750">
              <a:buClr>
                <a:schemeClr val="accent1"/>
              </a:buClr>
              <a:buFont typeface="Wingdings" panose="05000000000000000000" pitchFamily="2" charset="2"/>
              <a:buChar char="§"/>
            </a:pPr>
            <a:r>
              <a:rPr lang="en-US" dirty="0"/>
              <a:t>raise astronomy literacy of children and educators</a:t>
            </a:r>
          </a:p>
          <a:p>
            <a:pPr marL="285750" indent="-285750">
              <a:buClr>
                <a:schemeClr val="accent1"/>
              </a:buClr>
              <a:buFont typeface="Wingdings" panose="05000000000000000000" pitchFamily="2" charset="2"/>
              <a:buChar char="§"/>
            </a:pPr>
            <a:r>
              <a:rPr lang="en-US" dirty="0"/>
              <a:t>encourage the uptake of the Boardgame and the Learning Framework by schools and educators</a:t>
            </a:r>
          </a:p>
          <a:p>
            <a:endParaRPr lang="en-US" dirty="0"/>
          </a:p>
          <a:p>
            <a:r>
              <a:rPr lang="en-US" dirty="0"/>
              <a:t>The workshops have a </a:t>
            </a:r>
            <a:r>
              <a:rPr lang="en-US" u="sng" dirty="0"/>
              <a:t>playful setting </a:t>
            </a:r>
            <a:r>
              <a:rPr lang="en-US" dirty="0"/>
              <a:t>to encourage participation and make the case for the use of active-learning and playful learning approaches.</a:t>
            </a:r>
          </a:p>
        </p:txBody>
      </p:sp>
      <p:sp>
        <p:nvSpPr>
          <p:cNvPr id="5" name="CaixaDeTexto 4"/>
          <p:cNvSpPr txBox="1"/>
          <p:nvPr/>
        </p:nvSpPr>
        <p:spPr>
          <a:xfrm>
            <a:off x="304800" y="6233652"/>
            <a:ext cx="7772400" cy="523220"/>
          </a:xfrm>
          <a:prstGeom prst="rect">
            <a:avLst/>
          </a:prstGeom>
          <a:noFill/>
        </p:spPr>
        <p:txBody>
          <a:bodyPr wrap="square" rtlCol="0">
            <a:spAutoFit/>
          </a:bodyPr>
          <a:lstStyle/>
          <a:p>
            <a:pPr algn="r"/>
            <a:r>
              <a:rPr lang="pt-PT" sz="2800" dirty="0">
                <a:solidFill>
                  <a:schemeClr val="tx1">
                    <a:lumMod val="50000"/>
                    <a:lumOff val="50000"/>
                  </a:schemeClr>
                </a:solidFill>
              </a:rPr>
              <a:t>I</a:t>
            </a:r>
            <a:r>
              <a:rPr lang="en-GB" sz="2800" dirty="0" err="1">
                <a:solidFill>
                  <a:schemeClr val="tx1">
                    <a:lumMod val="50000"/>
                    <a:lumOff val="50000"/>
                  </a:schemeClr>
                </a:solidFill>
              </a:rPr>
              <a:t>ntroduction</a:t>
            </a:r>
            <a:endParaRPr lang="en-GB" sz="2800" dirty="0">
              <a:solidFill>
                <a:schemeClr val="tx1">
                  <a:lumMod val="50000"/>
                  <a:lumOff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02020"/>
        </a:solidFill>
        <a:effectLst/>
      </p:bgPr>
    </p:bg>
    <p:spTree>
      <p:nvGrpSpPr>
        <p:cNvPr id="1" name=""/>
        <p:cNvGrpSpPr/>
        <p:nvPr/>
      </p:nvGrpSpPr>
      <p:grpSpPr>
        <a:xfrm>
          <a:off x="0" y="0"/>
          <a:ext cx="0" cy="0"/>
          <a:chOff x="0" y="0"/>
          <a:chExt cx="0" cy="0"/>
        </a:xfrm>
      </p:grpSpPr>
      <p:sp>
        <p:nvSpPr>
          <p:cNvPr id="2" name="Rectângulo 1">
            <a:extLst>
              <a:ext uri="{FF2B5EF4-FFF2-40B4-BE49-F238E27FC236}">
                <a16:creationId xmlns:a16="http://schemas.microsoft.com/office/drawing/2014/main" id="{7E36781D-F4D5-493A-84B6-589A3602A404}"/>
              </a:ext>
            </a:extLst>
          </p:cNvPr>
          <p:cNvSpPr/>
          <p:nvPr/>
        </p:nvSpPr>
        <p:spPr>
          <a:xfrm>
            <a:off x="415159" y="2309494"/>
            <a:ext cx="8313682" cy="707886"/>
          </a:xfrm>
          <a:prstGeom prst="rect">
            <a:avLst/>
          </a:prstGeom>
        </p:spPr>
        <p:txBody>
          <a:bodyPr wrap="square">
            <a:spAutoFit/>
          </a:bodyPr>
          <a:lstStyle/>
          <a:p>
            <a:pPr algn="ctr"/>
            <a:r>
              <a:rPr lang="en-GB" sz="4000" u="sng" dirty="0">
                <a:solidFill>
                  <a:schemeClr val="bg1"/>
                </a:solidFill>
              </a:rPr>
              <a:t>PROGRAMME</a:t>
            </a:r>
          </a:p>
        </p:txBody>
      </p:sp>
      <p:pic>
        <p:nvPicPr>
          <p:cNvPr id="4" name="Imagem 3">
            <a:extLst>
              <a:ext uri="{FF2B5EF4-FFF2-40B4-BE49-F238E27FC236}">
                <a16:creationId xmlns:a16="http://schemas.microsoft.com/office/drawing/2014/main" id="{07BFF725-4BAF-410B-BFC5-EAAD2B7E9FD0}"/>
              </a:ext>
            </a:extLst>
          </p:cNvPr>
          <p:cNvPicPr>
            <a:picLocks noChangeAspect="1"/>
          </p:cNvPicPr>
          <p:nvPr/>
        </p:nvPicPr>
        <p:blipFill rotWithShape="1">
          <a:blip r:embed="rId2">
            <a:duotone>
              <a:schemeClr val="accent6">
                <a:shade val="45000"/>
                <a:satMod val="135000"/>
              </a:schemeClr>
              <a:prstClr val="white"/>
            </a:duotone>
            <a:alphaModFix/>
            <a:lum bright="-87000" contrast="-6000"/>
          </a:blip>
          <a:srcRect l="320" t="28601" r="-320" b="49986"/>
          <a:stretch/>
        </p:blipFill>
        <p:spPr>
          <a:xfrm>
            <a:off x="2586" y="4343401"/>
            <a:ext cx="9141414" cy="2514599"/>
          </a:xfrm>
          <a:prstGeom prst="rect">
            <a:avLst/>
          </a:prstGeom>
        </p:spPr>
      </p:pic>
    </p:spTree>
    <p:extLst>
      <p:ext uri="{BB962C8B-B14F-4D97-AF65-F5344CB8AC3E}">
        <p14:creationId xmlns:p14="http://schemas.microsoft.com/office/powerpoint/2010/main" val="2851776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304800" y="6233652"/>
            <a:ext cx="7772400" cy="523220"/>
          </a:xfrm>
          <a:prstGeom prst="rect">
            <a:avLst/>
          </a:prstGeom>
          <a:noFill/>
        </p:spPr>
        <p:txBody>
          <a:bodyPr wrap="square" rtlCol="0">
            <a:spAutoFit/>
          </a:bodyPr>
          <a:lstStyle/>
          <a:p>
            <a:pPr algn="r"/>
            <a:r>
              <a:rPr lang="en-GB" sz="2800" dirty="0">
                <a:solidFill>
                  <a:schemeClr val="tx1">
                    <a:lumMod val="50000"/>
                    <a:lumOff val="50000"/>
                  </a:schemeClr>
                </a:solidFill>
              </a:rPr>
              <a:t>Overview</a:t>
            </a:r>
          </a:p>
        </p:txBody>
      </p:sp>
      <p:graphicFrame>
        <p:nvGraphicFramePr>
          <p:cNvPr id="2" name="Tabela 1">
            <a:extLst>
              <a:ext uri="{FF2B5EF4-FFF2-40B4-BE49-F238E27FC236}">
                <a16:creationId xmlns:a16="http://schemas.microsoft.com/office/drawing/2014/main" id="{168E1FA7-CE8C-8855-D022-EF3F79A129EA}"/>
              </a:ext>
            </a:extLst>
          </p:cNvPr>
          <p:cNvGraphicFramePr>
            <a:graphicFrameLocks noGrp="1"/>
          </p:cNvGraphicFramePr>
          <p:nvPr>
            <p:extLst>
              <p:ext uri="{D42A27DB-BD31-4B8C-83A1-F6EECF244321}">
                <p14:modId xmlns:p14="http://schemas.microsoft.com/office/powerpoint/2010/main" val="3298853702"/>
              </p:ext>
            </p:extLst>
          </p:nvPr>
        </p:nvGraphicFramePr>
        <p:xfrm>
          <a:off x="457200" y="2002660"/>
          <a:ext cx="8153400" cy="2645540"/>
        </p:xfrm>
        <a:graphic>
          <a:graphicData uri="http://schemas.openxmlformats.org/drawingml/2006/table">
            <a:tbl>
              <a:tblPr firstCol="1">
                <a:tableStyleId>{5C22544A-7EE6-4342-B048-85BDC9FD1C3A}</a:tableStyleId>
              </a:tblPr>
              <a:tblGrid>
                <a:gridCol w="1844221">
                  <a:extLst>
                    <a:ext uri="{9D8B030D-6E8A-4147-A177-3AD203B41FA5}">
                      <a16:colId xmlns:a16="http://schemas.microsoft.com/office/drawing/2014/main" val="1841129938"/>
                    </a:ext>
                  </a:extLst>
                </a:gridCol>
                <a:gridCol w="6309179">
                  <a:extLst>
                    <a:ext uri="{9D8B030D-6E8A-4147-A177-3AD203B41FA5}">
                      <a16:colId xmlns:a16="http://schemas.microsoft.com/office/drawing/2014/main" val="561644272"/>
                    </a:ext>
                  </a:extLst>
                </a:gridCol>
              </a:tblGrid>
              <a:tr h="1501523">
                <a:tc>
                  <a:txBody>
                    <a:bodyPr/>
                    <a:lstStyle/>
                    <a:p>
                      <a:pPr>
                        <a:lnSpc>
                          <a:spcPct val="100000"/>
                        </a:lnSpc>
                        <a:spcBef>
                          <a:spcPts val="600"/>
                        </a:spcBef>
                        <a:spcAft>
                          <a:spcPts val="600"/>
                        </a:spcAft>
                      </a:pPr>
                      <a:r>
                        <a:rPr lang="en-GB" sz="1600" dirty="0">
                          <a:effectLst/>
                          <a:latin typeface="+mn-lt"/>
                          <a:ea typeface="Times New Roman" panose="02020603050405020304" pitchFamily="18" charset="0"/>
                          <a:cs typeface="Times New Roman" panose="02020603050405020304" pitchFamily="18" charset="0"/>
                        </a:rPr>
                        <a:t>Objectives</a:t>
                      </a:r>
                    </a:p>
                  </a:txBody>
                  <a:tcPr marL="68580" marR="68580" marT="0" marB="0"/>
                </a:tc>
                <a:tc>
                  <a:txBody>
                    <a:bodyPr/>
                    <a:lstStyle/>
                    <a:p>
                      <a:pPr marL="285750" indent="-285750" algn="l">
                        <a:lnSpc>
                          <a:spcPct val="100000"/>
                        </a:lnSpc>
                        <a:spcBef>
                          <a:spcPts val="600"/>
                        </a:spcBef>
                        <a:spcAft>
                          <a:spcPts val="600"/>
                        </a:spcAft>
                        <a:buFont typeface="Arial" panose="020B0604020202020204" pitchFamily="34" charset="0"/>
                        <a:buChar char="•"/>
                      </a:pPr>
                      <a:r>
                        <a:rPr lang="en-US" sz="1600" dirty="0">
                          <a:effectLst/>
                          <a:latin typeface="+mn-lt"/>
                          <a:ea typeface="Times New Roman" panose="02020603050405020304" pitchFamily="18" charset="0"/>
                          <a:cs typeface="Times New Roman" panose="02020603050405020304" pitchFamily="18" charset="0"/>
                        </a:rPr>
                        <a:t>promote Astronomy Education and STEM Education</a:t>
                      </a:r>
                    </a:p>
                    <a:p>
                      <a:pPr marL="285750" indent="-285750" algn="l">
                        <a:lnSpc>
                          <a:spcPct val="100000"/>
                        </a:lnSpc>
                        <a:spcBef>
                          <a:spcPts val="600"/>
                        </a:spcBef>
                        <a:spcAft>
                          <a:spcPts val="600"/>
                        </a:spcAft>
                        <a:buFont typeface="Arial" panose="020B0604020202020204" pitchFamily="34" charset="0"/>
                        <a:buChar char="•"/>
                      </a:pPr>
                      <a:r>
                        <a:rPr lang="en-US" sz="1600" dirty="0">
                          <a:effectLst/>
                          <a:latin typeface="+mn-lt"/>
                          <a:ea typeface="Times New Roman" panose="02020603050405020304" pitchFamily="18" charset="0"/>
                          <a:cs typeface="Times New Roman" panose="02020603050405020304" pitchFamily="18" charset="0"/>
                        </a:rPr>
                        <a:t>raise astronomy literacy of children and educators</a:t>
                      </a:r>
                    </a:p>
                    <a:p>
                      <a:pPr marL="285750" indent="-285750" algn="l">
                        <a:lnSpc>
                          <a:spcPct val="100000"/>
                        </a:lnSpc>
                        <a:spcBef>
                          <a:spcPts val="600"/>
                        </a:spcBef>
                        <a:spcAft>
                          <a:spcPts val="600"/>
                        </a:spcAft>
                        <a:buFont typeface="Arial" panose="020B0604020202020204" pitchFamily="34" charset="0"/>
                        <a:buChar char="•"/>
                      </a:pPr>
                      <a:r>
                        <a:rPr lang="en-US" sz="1600" dirty="0">
                          <a:effectLst/>
                          <a:latin typeface="+mn-lt"/>
                          <a:ea typeface="Times New Roman" panose="02020603050405020304" pitchFamily="18" charset="0"/>
                          <a:cs typeface="Times New Roman" panose="02020603050405020304" pitchFamily="18" charset="0"/>
                        </a:rPr>
                        <a:t>encourage the uptake of the Boardgame and the Learning Framework by schools and educators</a:t>
                      </a: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82876779"/>
                  </a:ext>
                </a:extLst>
              </a:tr>
              <a:tr h="286004">
                <a:tc>
                  <a:txBody>
                    <a:bodyPr/>
                    <a:lstStyle/>
                    <a:p>
                      <a:pPr>
                        <a:lnSpc>
                          <a:spcPct val="100000"/>
                        </a:lnSpc>
                        <a:spcBef>
                          <a:spcPts val="600"/>
                        </a:spcBef>
                        <a:spcAft>
                          <a:spcPts val="600"/>
                        </a:spcAft>
                      </a:pPr>
                      <a:r>
                        <a:rPr lang="en-GB" sz="1600" dirty="0">
                          <a:effectLst/>
                          <a:latin typeface="+mn-lt"/>
                        </a:rPr>
                        <a:t>Duration</a:t>
                      </a: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0000"/>
                        </a:lnSpc>
                        <a:spcBef>
                          <a:spcPts val="600"/>
                        </a:spcBef>
                        <a:spcAft>
                          <a:spcPts val="600"/>
                        </a:spcAft>
                      </a:pPr>
                      <a:r>
                        <a:rPr lang="en-GB" sz="1600" dirty="0">
                          <a:effectLst/>
                          <a:latin typeface="+mn-lt"/>
                        </a:rPr>
                        <a:t>3-3,5 hours</a:t>
                      </a: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48619993"/>
                  </a:ext>
                </a:extLst>
              </a:tr>
              <a:tr h="286004">
                <a:tc>
                  <a:txBody>
                    <a:bodyPr/>
                    <a:lstStyle/>
                    <a:p>
                      <a:pPr>
                        <a:lnSpc>
                          <a:spcPct val="100000"/>
                        </a:lnSpc>
                        <a:spcBef>
                          <a:spcPts val="600"/>
                        </a:spcBef>
                        <a:spcAft>
                          <a:spcPts val="600"/>
                        </a:spcAft>
                      </a:pPr>
                      <a:r>
                        <a:rPr lang="en-GB" sz="1600" dirty="0">
                          <a:effectLst/>
                          <a:latin typeface="+mn-lt"/>
                        </a:rPr>
                        <a:t>Participants</a:t>
                      </a: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0000"/>
                        </a:lnSpc>
                        <a:spcBef>
                          <a:spcPts val="600"/>
                        </a:spcBef>
                        <a:spcAft>
                          <a:spcPts val="600"/>
                        </a:spcAft>
                      </a:pPr>
                      <a:r>
                        <a:rPr lang="en-GB" sz="1600" dirty="0">
                          <a:effectLst/>
                          <a:latin typeface="+mn-lt"/>
                        </a:rPr>
                        <a:t>Teachers, trainers and educators + children</a:t>
                      </a:r>
                    </a:p>
                  </a:txBody>
                  <a:tcPr marL="68580" marR="68580" marT="0" marB="0"/>
                </a:tc>
                <a:extLst>
                  <a:ext uri="{0D108BD9-81ED-4DB2-BD59-A6C34878D82A}">
                    <a16:rowId xmlns:a16="http://schemas.microsoft.com/office/drawing/2014/main" val="1592178362"/>
                  </a:ext>
                </a:extLst>
              </a:tr>
              <a:tr h="572009">
                <a:tc>
                  <a:txBody>
                    <a:bodyPr/>
                    <a:lstStyle/>
                    <a:p>
                      <a:pPr>
                        <a:lnSpc>
                          <a:spcPct val="100000"/>
                        </a:lnSpc>
                        <a:spcBef>
                          <a:spcPts val="600"/>
                        </a:spcBef>
                        <a:spcAft>
                          <a:spcPts val="600"/>
                        </a:spcAft>
                      </a:pPr>
                      <a:r>
                        <a:rPr lang="en-GB" sz="1600" dirty="0">
                          <a:effectLst/>
                          <a:latin typeface="+mn-lt"/>
                          <a:ea typeface="Times New Roman" panose="02020603050405020304" pitchFamily="18" charset="0"/>
                          <a:cs typeface="Times New Roman" panose="02020603050405020304" pitchFamily="18" charset="0"/>
                        </a:rPr>
                        <a:t>Facilitators</a:t>
                      </a:r>
                    </a:p>
                  </a:txBody>
                  <a:tcPr marL="68580" marR="68580" marT="0" marB="0"/>
                </a:tc>
                <a:tc>
                  <a:txBody>
                    <a:bodyPr/>
                    <a:lstStyle/>
                    <a:p>
                      <a:pPr algn="l">
                        <a:lnSpc>
                          <a:spcPct val="100000"/>
                        </a:lnSpc>
                        <a:spcBef>
                          <a:spcPts val="600"/>
                        </a:spcBef>
                        <a:spcAft>
                          <a:spcPts val="600"/>
                        </a:spcAft>
                      </a:pPr>
                      <a:r>
                        <a:rPr lang="en-GB" sz="1600" b="0" dirty="0">
                          <a:effectLst/>
                          <a:latin typeface="+mn-lt"/>
                          <a:ea typeface="Times New Roman" panose="02020603050405020304" pitchFamily="18" charset="0"/>
                          <a:cs typeface="Times New Roman" panose="02020603050405020304" pitchFamily="18" charset="0"/>
                        </a:rPr>
                        <a:t>At least 2 facilitators to provide support to 2 groups playing the board game</a:t>
                      </a:r>
                    </a:p>
                  </a:txBody>
                  <a:tcPr marL="68580" marR="68580" marT="0" marB="0"/>
                </a:tc>
                <a:extLst>
                  <a:ext uri="{0D108BD9-81ED-4DB2-BD59-A6C34878D82A}">
                    <a16:rowId xmlns:a16="http://schemas.microsoft.com/office/drawing/2014/main" val="3762056034"/>
                  </a:ext>
                </a:extLst>
              </a:tr>
            </a:tbl>
          </a:graphicData>
        </a:graphic>
      </p:graphicFrame>
    </p:spTree>
    <p:extLst>
      <p:ext uri="{BB962C8B-B14F-4D97-AF65-F5344CB8AC3E}">
        <p14:creationId xmlns:p14="http://schemas.microsoft.com/office/powerpoint/2010/main" val="1571429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304800" y="6233652"/>
            <a:ext cx="7772400" cy="523220"/>
          </a:xfrm>
          <a:prstGeom prst="rect">
            <a:avLst/>
          </a:prstGeom>
          <a:noFill/>
        </p:spPr>
        <p:txBody>
          <a:bodyPr wrap="square" rtlCol="0">
            <a:spAutoFit/>
          </a:bodyPr>
          <a:lstStyle/>
          <a:p>
            <a:pPr algn="r"/>
            <a:r>
              <a:rPr lang="en-GB" sz="2800" dirty="0">
                <a:solidFill>
                  <a:schemeClr val="tx1">
                    <a:lumMod val="50000"/>
                    <a:lumOff val="50000"/>
                  </a:schemeClr>
                </a:solidFill>
              </a:rPr>
              <a:t>Overview</a:t>
            </a:r>
          </a:p>
        </p:txBody>
      </p:sp>
      <p:graphicFrame>
        <p:nvGraphicFramePr>
          <p:cNvPr id="2" name="Tabela 1">
            <a:extLst>
              <a:ext uri="{FF2B5EF4-FFF2-40B4-BE49-F238E27FC236}">
                <a16:creationId xmlns:a16="http://schemas.microsoft.com/office/drawing/2014/main" id="{168E1FA7-CE8C-8855-D022-EF3F79A129EA}"/>
              </a:ext>
            </a:extLst>
          </p:cNvPr>
          <p:cNvGraphicFramePr>
            <a:graphicFrameLocks noGrp="1"/>
          </p:cNvGraphicFramePr>
          <p:nvPr>
            <p:extLst>
              <p:ext uri="{D42A27DB-BD31-4B8C-83A1-F6EECF244321}">
                <p14:modId xmlns:p14="http://schemas.microsoft.com/office/powerpoint/2010/main" val="2743892330"/>
              </p:ext>
            </p:extLst>
          </p:nvPr>
        </p:nvGraphicFramePr>
        <p:xfrm>
          <a:off x="457200" y="1143000"/>
          <a:ext cx="8229600" cy="3396426"/>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1841129938"/>
                    </a:ext>
                  </a:extLst>
                </a:gridCol>
                <a:gridCol w="2514600">
                  <a:extLst>
                    <a:ext uri="{9D8B030D-6E8A-4147-A177-3AD203B41FA5}">
                      <a16:colId xmlns:a16="http://schemas.microsoft.com/office/drawing/2014/main" val="561644272"/>
                    </a:ext>
                  </a:extLst>
                </a:gridCol>
                <a:gridCol w="1828800">
                  <a:extLst>
                    <a:ext uri="{9D8B030D-6E8A-4147-A177-3AD203B41FA5}">
                      <a16:colId xmlns:a16="http://schemas.microsoft.com/office/drawing/2014/main" val="2112888416"/>
                    </a:ext>
                  </a:extLst>
                </a:gridCol>
              </a:tblGrid>
              <a:tr h="128590">
                <a:tc>
                  <a:txBody>
                    <a:bodyPr/>
                    <a:lstStyle/>
                    <a:p>
                      <a:pPr algn="ctr">
                        <a:lnSpc>
                          <a:spcPct val="115000"/>
                        </a:lnSpc>
                        <a:spcAft>
                          <a:spcPts val="1000"/>
                        </a:spcAft>
                      </a:pPr>
                      <a:r>
                        <a:rPr lang="en-GB" sz="1600" dirty="0">
                          <a:effectLst/>
                        </a:rPr>
                        <a:t>Topic</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600" dirty="0">
                          <a:effectLst/>
                        </a:rPr>
                        <a:t>Type of Content</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600" dirty="0">
                          <a:effectLst/>
                        </a:rPr>
                        <a:t>Time</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1909556"/>
                  </a:ext>
                </a:extLst>
              </a:tr>
              <a:tr h="0">
                <a:tc gridSpan="3">
                  <a:txBody>
                    <a:bodyPr/>
                    <a:lstStyle/>
                    <a:p>
                      <a:pPr>
                        <a:lnSpc>
                          <a:spcPct val="115000"/>
                        </a:lnSpc>
                        <a:spcAft>
                          <a:spcPts val="100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PART I – Astronomy Education and the SG project</a:t>
                      </a:r>
                    </a:p>
                  </a:txBody>
                  <a:tcPr marL="68580" marR="68580" marT="0" marB="0"/>
                </a:tc>
                <a:tc hMerge="1">
                  <a:txBody>
                    <a:bodyPr/>
                    <a:lstStyle/>
                    <a:p>
                      <a:pPr algn="ctr">
                        <a:lnSpc>
                          <a:spcPct val="115000"/>
                        </a:lnSpc>
                        <a:spcAft>
                          <a:spcPts val="1000"/>
                        </a:spcAft>
                      </a:pP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ctr">
                        <a:lnSpc>
                          <a:spcPct val="115000"/>
                        </a:lnSpc>
                        <a:spcAft>
                          <a:spcPts val="1000"/>
                        </a:spcAft>
                      </a:pP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79743908"/>
                  </a:ext>
                </a:extLst>
              </a:tr>
              <a:tr h="0">
                <a:tc>
                  <a:txBody>
                    <a:bodyPr/>
                    <a:lstStyle/>
                    <a:p>
                      <a:pPr>
                        <a:lnSpc>
                          <a:spcPct val="115000"/>
                        </a:lnSpc>
                        <a:spcAft>
                          <a:spcPts val="1000"/>
                        </a:spcAft>
                      </a:pPr>
                      <a:r>
                        <a:rPr lang="en-GB" sz="1600" dirty="0">
                          <a:effectLst/>
                        </a:rPr>
                        <a:t>Welcome: ice breaking activity</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600" dirty="0">
                          <a:effectLst/>
                        </a:rPr>
                        <a:t>Defined according to the type of public</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600" dirty="0">
                          <a:effectLst/>
                        </a:rPr>
                        <a:t>20 min</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48619993"/>
                  </a:ext>
                </a:extLst>
              </a:tr>
              <a:tr h="0">
                <a:tc>
                  <a:txBody>
                    <a:bodyPr/>
                    <a:lstStyle/>
                    <a:p>
                      <a:pPr>
                        <a:lnSpc>
                          <a:spcPct val="115000"/>
                        </a:lnSpc>
                        <a:spcAft>
                          <a:spcPts val="1000"/>
                        </a:spcAft>
                      </a:pPr>
                      <a:r>
                        <a:rPr lang="en-GB" sz="1600" dirty="0">
                          <a:effectLst/>
                        </a:rPr>
                        <a:t>Introduction: Project SG2 | Workshop objectives &amp; plan</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600" dirty="0">
                          <a:effectLst/>
                        </a:rPr>
                        <a:t>PPT presentation/oral address with no support</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600" dirty="0">
                          <a:effectLst/>
                        </a:rPr>
                        <a:t>5 min</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92178362"/>
                  </a:ext>
                </a:extLst>
              </a:tr>
              <a:tr h="0">
                <a:tc>
                  <a:txBody>
                    <a:bodyPr/>
                    <a:lstStyle/>
                    <a:p>
                      <a:pPr>
                        <a:lnSpc>
                          <a:spcPct val="115000"/>
                        </a:lnSpc>
                        <a:spcAft>
                          <a:spcPts val="1000"/>
                        </a:spcAft>
                      </a:pPr>
                      <a:r>
                        <a:rPr lang="en-GB" sz="1600" dirty="0">
                          <a:effectLst/>
                        </a:rPr>
                        <a:t>Astronomy Education: the SG2 Framework*</a:t>
                      </a:r>
                    </a:p>
                    <a:p>
                      <a:pPr algn="ctr">
                        <a:lnSpc>
                          <a:spcPct val="115000"/>
                        </a:lnSpc>
                        <a:spcAft>
                          <a:spcPts val="1000"/>
                        </a:spcAft>
                      </a:pPr>
                      <a:r>
                        <a:rPr lang="en-US" sz="1200" i="1" dirty="0">
                          <a:effectLst/>
                        </a:rPr>
                        <a:t>The Essential Principles and Fundamental Concepts of Astronomy Sciences for Learners of 6 to 12 years old</a:t>
                      </a:r>
                      <a:endParaRPr lang="en-GB" sz="1200" i="1" dirty="0">
                        <a:effectLst/>
                      </a:endParaRPr>
                    </a:p>
                    <a:p>
                      <a:pPr marL="342900" lvl="0" indent="-342900">
                        <a:lnSpc>
                          <a:spcPct val="115000"/>
                        </a:lnSpc>
                        <a:buFont typeface="Symbol" panose="05050102010706020507" pitchFamily="18" charset="2"/>
                        <a:buChar char=""/>
                      </a:pPr>
                      <a:r>
                        <a:rPr lang="en-GB" sz="1600" dirty="0">
                          <a:effectLst/>
                        </a:rPr>
                        <a:t>The 7 Essential Principles</a:t>
                      </a:r>
                    </a:p>
                    <a:p>
                      <a:pPr marL="342900" lvl="0" indent="-342900">
                        <a:lnSpc>
                          <a:spcPct val="115000"/>
                        </a:lnSpc>
                        <a:buFont typeface="Symbol" panose="05050102010706020507" pitchFamily="18" charset="2"/>
                        <a:buChar char=""/>
                      </a:pPr>
                      <a:r>
                        <a:rPr lang="en-GB" sz="1600" dirty="0">
                          <a:effectLst/>
                        </a:rPr>
                        <a:t>The Essential Concepts </a:t>
                      </a:r>
                    </a:p>
                    <a:p>
                      <a:pPr marL="342900" lvl="0" indent="-342900">
                        <a:lnSpc>
                          <a:spcPct val="115000"/>
                        </a:lnSpc>
                        <a:buFont typeface="Symbol" panose="05050102010706020507" pitchFamily="18" charset="2"/>
                        <a:buChar char=""/>
                      </a:pP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600" dirty="0">
                          <a:effectLst/>
                        </a:rPr>
                        <a:t>PPT presentation</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600" dirty="0">
                          <a:effectLst/>
                        </a:rPr>
                        <a:t>30 min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79001124"/>
                  </a:ext>
                </a:extLst>
              </a:tr>
            </a:tbl>
          </a:graphicData>
        </a:graphic>
      </p:graphicFrame>
      <p:sp>
        <p:nvSpPr>
          <p:cNvPr id="4" name="CaixaDeTexto 3">
            <a:extLst>
              <a:ext uri="{FF2B5EF4-FFF2-40B4-BE49-F238E27FC236}">
                <a16:creationId xmlns:a16="http://schemas.microsoft.com/office/drawing/2014/main" id="{BDD03791-273D-C186-A689-C7F86F6AA1FB}"/>
              </a:ext>
            </a:extLst>
          </p:cNvPr>
          <p:cNvSpPr txBox="1"/>
          <p:nvPr/>
        </p:nvSpPr>
        <p:spPr>
          <a:xfrm>
            <a:off x="457200" y="4824820"/>
            <a:ext cx="8229600" cy="461665"/>
          </a:xfrm>
          <a:prstGeom prst="rect">
            <a:avLst/>
          </a:prstGeom>
          <a:noFill/>
        </p:spPr>
        <p:txBody>
          <a:bodyPr wrap="square" rtlCol="0">
            <a:spAutoFit/>
          </a:bodyPr>
          <a:lstStyle/>
          <a:p>
            <a:r>
              <a:rPr lang="en-GB" sz="1200" i="1" dirty="0"/>
              <a:t>* Considering that the workshops are for educators and children alike, it is not considered adequate to engage in presentations of more educational and theorical nature, but instead involve children in the discussion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304800" y="6233652"/>
            <a:ext cx="7772400" cy="523220"/>
          </a:xfrm>
          <a:prstGeom prst="rect">
            <a:avLst/>
          </a:prstGeom>
          <a:noFill/>
        </p:spPr>
        <p:txBody>
          <a:bodyPr wrap="square" rtlCol="0">
            <a:spAutoFit/>
          </a:bodyPr>
          <a:lstStyle/>
          <a:p>
            <a:pPr algn="r"/>
            <a:r>
              <a:rPr lang="en-GB" sz="2800" dirty="0">
                <a:solidFill>
                  <a:schemeClr val="tx1">
                    <a:lumMod val="50000"/>
                    <a:lumOff val="50000"/>
                  </a:schemeClr>
                </a:solidFill>
              </a:rPr>
              <a:t>Programme Overview</a:t>
            </a:r>
          </a:p>
        </p:txBody>
      </p:sp>
      <p:graphicFrame>
        <p:nvGraphicFramePr>
          <p:cNvPr id="2" name="Tabela 1">
            <a:extLst>
              <a:ext uri="{FF2B5EF4-FFF2-40B4-BE49-F238E27FC236}">
                <a16:creationId xmlns:a16="http://schemas.microsoft.com/office/drawing/2014/main" id="{168E1FA7-CE8C-8855-D022-EF3F79A129EA}"/>
              </a:ext>
            </a:extLst>
          </p:cNvPr>
          <p:cNvGraphicFramePr>
            <a:graphicFrameLocks noGrp="1"/>
          </p:cNvGraphicFramePr>
          <p:nvPr>
            <p:extLst>
              <p:ext uri="{D42A27DB-BD31-4B8C-83A1-F6EECF244321}">
                <p14:modId xmlns:p14="http://schemas.microsoft.com/office/powerpoint/2010/main" val="838974779"/>
              </p:ext>
            </p:extLst>
          </p:nvPr>
        </p:nvGraphicFramePr>
        <p:xfrm>
          <a:off x="457200" y="990600"/>
          <a:ext cx="8229600" cy="4191574"/>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1841129938"/>
                    </a:ext>
                  </a:extLst>
                </a:gridCol>
                <a:gridCol w="2514600">
                  <a:extLst>
                    <a:ext uri="{9D8B030D-6E8A-4147-A177-3AD203B41FA5}">
                      <a16:colId xmlns:a16="http://schemas.microsoft.com/office/drawing/2014/main" val="561644272"/>
                    </a:ext>
                  </a:extLst>
                </a:gridCol>
                <a:gridCol w="1828800">
                  <a:extLst>
                    <a:ext uri="{9D8B030D-6E8A-4147-A177-3AD203B41FA5}">
                      <a16:colId xmlns:a16="http://schemas.microsoft.com/office/drawing/2014/main" val="2112888416"/>
                    </a:ext>
                  </a:extLst>
                </a:gridCol>
              </a:tblGrid>
              <a:tr h="128590">
                <a:tc>
                  <a:txBody>
                    <a:bodyPr/>
                    <a:lstStyle/>
                    <a:p>
                      <a:pPr algn="ctr">
                        <a:lnSpc>
                          <a:spcPct val="115000"/>
                        </a:lnSpc>
                        <a:spcAft>
                          <a:spcPts val="1000"/>
                        </a:spcAft>
                      </a:pPr>
                      <a:r>
                        <a:rPr lang="en-GB" sz="1600" dirty="0">
                          <a:effectLst/>
                        </a:rPr>
                        <a:t>Topic</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600" dirty="0">
                          <a:effectLst/>
                        </a:rPr>
                        <a:t>Type of Content</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600" dirty="0">
                          <a:effectLst/>
                        </a:rPr>
                        <a:t>Time (CET Time)</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1909556"/>
                  </a:ext>
                </a:extLst>
              </a:tr>
              <a:tr h="0">
                <a:tc gridSpan="3">
                  <a:txBody>
                    <a:bodyPr/>
                    <a:lstStyle/>
                    <a:p>
                      <a:pPr>
                        <a:lnSpc>
                          <a:spcPct val="115000"/>
                        </a:lnSpc>
                        <a:spcAft>
                          <a:spcPts val="1000"/>
                        </a:spcAft>
                      </a:pPr>
                      <a:r>
                        <a:rPr lang="en-GB" sz="1600" b="1" dirty="0">
                          <a:effectLst/>
                        </a:rPr>
                        <a:t>PART II – Playing the SG2 Board Game</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ctr">
                        <a:lnSpc>
                          <a:spcPct val="115000"/>
                        </a:lnSpc>
                        <a:spcAft>
                          <a:spcPts val="1000"/>
                        </a:spcAft>
                      </a:pP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ctr">
                        <a:lnSpc>
                          <a:spcPct val="115000"/>
                        </a:lnSpc>
                        <a:spcAft>
                          <a:spcPts val="1000"/>
                        </a:spcAft>
                      </a:pP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48619993"/>
                  </a:ext>
                </a:extLst>
              </a:tr>
              <a:tr h="0">
                <a:tc>
                  <a:txBody>
                    <a:bodyPr/>
                    <a:lstStyle/>
                    <a:p>
                      <a:pPr>
                        <a:lnSpc>
                          <a:spcPct val="115000"/>
                        </a:lnSpc>
                        <a:spcAft>
                          <a:spcPts val="100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Creating the teams</a:t>
                      </a:r>
                    </a:p>
                  </a:txBody>
                  <a:tcPr marL="68580" marR="68580" marT="0" marB="0"/>
                </a:tc>
                <a:tc>
                  <a:txBody>
                    <a:bodyPr/>
                    <a:lstStyle/>
                    <a:p>
                      <a:pPr algn="ctr">
                        <a:lnSpc>
                          <a:spcPct val="115000"/>
                        </a:lnSpc>
                        <a:spcAft>
                          <a:spcPts val="100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Simple selection mechanism</a:t>
                      </a:r>
                    </a:p>
                  </a:txBody>
                  <a:tcPr marL="68580" marR="68580" marT="0" marB="0"/>
                </a:tc>
                <a:tc>
                  <a:txBody>
                    <a:bodyPr/>
                    <a:lstStyle/>
                    <a:p>
                      <a:pPr algn="ctr">
                        <a:lnSpc>
                          <a:spcPct val="115000"/>
                        </a:lnSpc>
                        <a:spcAft>
                          <a:spcPts val="100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2 min</a:t>
                      </a:r>
                    </a:p>
                  </a:txBody>
                  <a:tcPr marL="68580" marR="68580" marT="0" marB="0"/>
                </a:tc>
                <a:extLst>
                  <a:ext uri="{0D108BD9-81ED-4DB2-BD59-A6C34878D82A}">
                    <a16:rowId xmlns:a16="http://schemas.microsoft.com/office/drawing/2014/main" val="3727723009"/>
                  </a:ext>
                </a:extLst>
              </a:tr>
              <a:tr h="0">
                <a:tc>
                  <a:txBody>
                    <a:bodyPr/>
                    <a:lstStyle/>
                    <a:p>
                      <a:pPr>
                        <a:lnSpc>
                          <a:spcPct val="115000"/>
                        </a:lnSpc>
                        <a:spcAft>
                          <a:spcPts val="1000"/>
                        </a:spcAft>
                      </a:pPr>
                      <a:r>
                        <a:rPr lang="en-GB" sz="1600" dirty="0">
                          <a:effectLst/>
                        </a:rPr>
                        <a:t>Intro video</a:t>
                      </a:r>
                    </a:p>
                    <a:p>
                      <a:pPr>
                        <a:lnSpc>
                          <a:spcPct val="115000"/>
                        </a:lnSpc>
                        <a:spcAft>
                          <a:spcPts val="100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(to be watched together, providing a first glance of the game’s background story and objective)</a:t>
                      </a:r>
                    </a:p>
                  </a:txBody>
                  <a:tcPr marL="68580" marR="68580" marT="0" marB="0"/>
                </a:tc>
                <a:tc>
                  <a:txBody>
                    <a:bodyPr/>
                    <a:lstStyle/>
                    <a:p>
                      <a:pPr algn="ctr">
                        <a:lnSpc>
                          <a:spcPct val="115000"/>
                        </a:lnSpc>
                        <a:spcAft>
                          <a:spcPts val="1000"/>
                        </a:spcAft>
                      </a:pPr>
                      <a:r>
                        <a:rPr lang="en-GB" sz="1600" dirty="0">
                          <a:effectLst/>
                        </a:rPr>
                        <a:t>Video</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600" dirty="0">
                          <a:effectLst/>
                        </a:rPr>
                        <a:t> 5 min</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92178362"/>
                  </a:ext>
                </a:extLst>
              </a:tr>
              <a:tr h="0">
                <a:tc>
                  <a:txBody>
                    <a:bodyPr/>
                    <a:lstStyle/>
                    <a:p>
                      <a:pPr marL="0" lvl="0" indent="0">
                        <a:lnSpc>
                          <a:spcPct val="115000"/>
                        </a:lnSpc>
                        <a:buFont typeface="Symbol" panose="05050102010706020507" pitchFamily="18" charset="2"/>
                        <a:buNone/>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Game play</a:t>
                      </a:r>
                    </a:p>
                  </a:txBody>
                  <a:tcPr marL="68580" marR="68580" marT="0" marB="0"/>
                </a:tc>
                <a:tc>
                  <a:txBody>
                    <a:bodyPr/>
                    <a:lstStyle/>
                    <a:p>
                      <a:pPr algn="ctr">
                        <a:lnSpc>
                          <a:spcPct val="115000"/>
                        </a:lnSpc>
                        <a:spcAft>
                          <a:spcPts val="100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Game</a:t>
                      </a:r>
                    </a:p>
                  </a:txBody>
                  <a:tcPr marL="68580" marR="68580" marT="0" marB="0"/>
                </a:tc>
                <a:tc>
                  <a:txBody>
                    <a:bodyPr/>
                    <a:lstStyle/>
                    <a:p>
                      <a:pPr algn="ctr">
                        <a:lnSpc>
                          <a:spcPct val="115000"/>
                        </a:lnSpc>
                        <a:spcAft>
                          <a:spcPts val="100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80 min</a:t>
                      </a:r>
                    </a:p>
                  </a:txBody>
                  <a:tcPr marL="68580" marR="68580" marT="0" marB="0"/>
                </a:tc>
                <a:extLst>
                  <a:ext uri="{0D108BD9-81ED-4DB2-BD59-A6C34878D82A}">
                    <a16:rowId xmlns:a16="http://schemas.microsoft.com/office/drawing/2014/main" val="2579001124"/>
                  </a:ext>
                </a:extLst>
              </a:tr>
              <a:tr h="0">
                <a:tc>
                  <a:txBody>
                    <a:bodyPr/>
                    <a:lstStyle/>
                    <a:p>
                      <a:pPr>
                        <a:lnSpc>
                          <a:spcPct val="115000"/>
                        </a:lnSpc>
                        <a:spcAft>
                          <a:spcPts val="100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Game Awards</a:t>
                      </a:r>
                    </a:p>
                  </a:txBody>
                  <a:tcPr marL="68580" marR="68580" marT="0" marB="0"/>
                </a:tc>
                <a:tc>
                  <a:txBody>
                    <a:bodyPr/>
                    <a:lstStyle/>
                    <a:p>
                      <a:pPr marL="0" algn="ctr" defTabSz="914400" rtl="0" eaLnBrk="1" latinLnBrk="0" hangingPunct="1">
                        <a:lnSpc>
                          <a:spcPct val="115000"/>
                        </a:lnSpc>
                        <a:spcAft>
                          <a:spcPts val="1000"/>
                        </a:spcAft>
                      </a:pPr>
                      <a:r>
                        <a:rPr lang="en-GB" sz="16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Award for fist team finishing</a:t>
                      </a:r>
                    </a:p>
                    <a:p>
                      <a:pPr marL="0" algn="ctr" defTabSz="914400" rtl="0" eaLnBrk="1" latinLnBrk="0" hangingPunct="1">
                        <a:lnSpc>
                          <a:spcPct val="115000"/>
                        </a:lnSpc>
                        <a:spcAft>
                          <a:spcPts val="1000"/>
                        </a:spcAft>
                      </a:pPr>
                      <a:r>
                        <a:rPr lang="en-GB" sz="16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Award for team with more correctly answered questions</a:t>
                      </a:r>
                    </a:p>
                  </a:txBody>
                  <a:tcPr marL="68580" marR="68580" marT="0" marB="0"/>
                </a:tc>
                <a:tc>
                  <a:txBody>
                    <a:bodyPr/>
                    <a:lstStyle/>
                    <a:p>
                      <a:pPr algn="ctr">
                        <a:lnSpc>
                          <a:spcPct val="115000"/>
                        </a:lnSpc>
                        <a:spcAft>
                          <a:spcPts val="1000"/>
                        </a:spcAft>
                      </a:pPr>
                      <a:r>
                        <a:rPr lang="en-GB" sz="1600" dirty="0">
                          <a:effectLst/>
                        </a:rPr>
                        <a:t>10 min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82999108"/>
                  </a:ext>
                </a:extLst>
              </a:tr>
              <a:tr h="0">
                <a:tc>
                  <a:txBody>
                    <a:bodyPr/>
                    <a:lstStyle/>
                    <a:p>
                      <a:pPr>
                        <a:lnSpc>
                          <a:spcPct val="115000"/>
                        </a:lnSpc>
                        <a:spcAft>
                          <a:spcPts val="100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Ideas to implement the Game in Class – presentation and open discussion*</a:t>
                      </a:r>
                    </a:p>
                  </a:txBody>
                  <a:tcPr marL="68580" marR="68580" marT="0" marB="0"/>
                </a:tc>
                <a:tc>
                  <a:txBody>
                    <a:bodyPr/>
                    <a:lstStyle/>
                    <a:p>
                      <a:pPr algn="ctr">
                        <a:lnSpc>
                          <a:spcPct val="115000"/>
                        </a:lnSpc>
                        <a:spcAft>
                          <a:spcPts val="1000"/>
                        </a:spcAft>
                      </a:pPr>
                      <a:r>
                        <a:rPr lang="en-GB" sz="1600" dirty="0">
                          <a:effectLst/>
                        </a:rPr>
                        <a:t>PPT Presentation +</a:t>
                      </a:r>
                    </a:p>
                    <a:p>
                      <a:pPr algn="ctr">
                        <a:lnSpc>
                          <a:spcPct val="115000"/>
                        </a:lnSpc>
                        <a:spcAft>
                          <a:spcPts val="100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evaluation</a:t>
                      </a:r>
                    </a:p>
                  </a:txBody>
                  <a:tcPr marL="68580" marR="68580" marT="0" marB="0"/>
                </a:tc>
                <a:tc>
                  <a:txBody>
                    <a:bodyPr/>
                    <a:lstStyle/>
                    <a:p>
                      <a:pPr algn="ctr">
                        <a:lnSpc>
                          <a:spcPct val="115000"/>
                        </a:lnSpc>
                        <a:spcAft>
                          <a:spcPts val="1000"/>
                        </a:spcAft>
                      </a:pPr>
                      <a:r>
                        <a:rPr lang="en-GB" sz="1600" dirty="0">
                          <a:effectLst/>
                        </a:rPr>
                        <a:t> 15 min</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81614510"/>
                  </a:ext>
                </a:extLst>
              </a:tr>
            </a:tbl>
          </a:graphicData>
        </a:graphic>
      </p:graphicFrame>
      <p:sp>
        <p:nvSpPr>
          <p:cNvPr id="3" name="CaixaDeTexto 2">
            <a:extLst>
              <a:ext uri="{FF2B5EF4-FFF2-40B4-BE49-F238E27FC236}">
                <a16:creationId xmlns:a16="http://schemas.microsoft.com/office/drawing/2014/main" id="{E0ADFFEE-37D0-8C35-C591-C9857FE4CE75}"/>
              </a:ext>
            </a:extLst>
          </p:cNvPr>
          <p:cNvSpPr txBox="1"/>
          <p:nvPr/>
        </p:nvSpPr>
        <p:spPr>
          <a:xfrm>
            <a:off x="457200" y="5257800"/>
            <a:ext cx="8229600" cy="276999"/>
          </a:xfrm>
          <a:prstGeom prst="rect">
            <a:avLst/>
          </a:prstGeom>
          <a:noFill/>
        </p:spPr>
        <p:txBody>
          <a:bodyPr wrap="square" rtlCol="0">
            <a:spAutoFit/>
          </a:bodyPr>
          <a:lstStyle/>
          <a:p>
            <a:r>
              <a:rPr lang="en-GB" sz="1200" i="1" dirty="0"/>
              <a:t>* This topic can be discussed only with educators. It can also involve children if the group is adequate</a:t>
            </a:r>
          </a:p>
        </p:txBody>
      </p:sp>
    </p:spTree>
    <p:extLst>
      <p:ext uri="{BB962C8B-B14F-4D97-AF65-F5344CB8AC3E}">
        <p14:creationId xmlns:p14="http://schemas.microsoft.com/office/powerpoint/2010/main" val="3457947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02020"/>
        </a:solidFill>
        <a:effectLst/>
      </p:bgPr>
    </p:bg>
    <p:spTree>
      <p:nvGrpSpPr>
        <p:cNvPr id="1" name=""/>
        <p:cNvGrpSpPr/>
        <p:nvPr/>
      </p:nvGrpSpPr>
      <p:grpSpPr>
        <a:xfrm>
          <a:off x="0" y="0"/>
          <a:ext cx="0" cy="0"/>
          <a:chOff x="0" y="0"/>
          <a:chExt cx="0" cy="0"/>
        </a:xfrm>
      </p:grpSpPr>
      <p:sp>
        <p:nvSpPr>
          <p:cNvPr id="2" name="Rectângulo 1">
            <a:extLst>
              <a:ext uri="{FF2B5EF4-FFF2-40B4-BE49-F238E27FC236}">
                <a16:creationId xmlns:a16="http://schemas.microsoft.com/office/drawing/2014/main" id="{7E36781D-F4D5-493A-84B6-589A3602A404}"/>
              </a:ext>
            </a:extLst>
          </p:cNvPr>
          <p:cNvSpPr/>
          <p:nvPr/>
        </p:nvSpPr>
        <p:spPr>
          <a:xfrm>
            <a:off x="415159" y="2309494"/>
            <a:ext cx="8313682" cy="707886"/>
          </a:xfrm>
          <a:prstGeom prst="rect">
            <a:avLst/>
          </a:prstGeom>
        </p:spPr>
        <p:txBody>
          <a:bodyPr wrap="square">
            <a:spAutoFit/>
          </a:bodyPr>
          <a:lstStyle/>
          <a:p>
            <a:pPr algn="ctr"/>
            <a:r>
              <a:rPr lang="en-GB" sz="4000" u="sng" dirty="0">
                <a:solidFill>
                  <a:schemeClr val="bg1"/>
                </a:solidFill>
              </a:rPr>
              <a:t>PREPARATION</a:t>
            </a:r>
          </a:p>
        </p:txBody>
      </p:sp>
      <p:pic>
        <p:nvPicPr>
          <p:cNvPr id="4" name="Imagem 3">
            <a:extLst>
              <a:ext uri="{FF2B5EF4-FFF2-40B4-BE49-F238E27FC236}">
                <a16:creationId xmlns:a16="http://schemas.microsoft.com/office/drawing/2014/main" id="{07BFF725-4BAF-410B-BFC5-EAAD2B7E9FD0}"/>
              </a:ext>
            </a:extLst>
          </p:cNvPr>
          <p:cNvPicPr>
            <a:picLocks noChangeAspect="1"/>
          </p:cNvPicPr>
          <p:nvPr/>
        </p:nvPicPr>
        <p:blipFill rotWithShape="1">
          <a:blip r:embed="rId2">
            <a:duotone>
              <a:schemeClr val="accent6">
                <a:shade val="45000"/>
                <a:satMod val="135000"/>
              </a:schemeClr>
              <a:prstClr val="white"/>
            </a:duotone>
            <a:alphaModFix/>
            <a:lum bright="-87000" contrast="-6000"/>
          </a:blip>
          <a:srcRect l="320" t="28601" r="-320" b="49986"/>
          <a:stretch/>
        </p:blipFill>
        <p:spPr>
          <a:xfrm>
            <a:off x="2586" y="4343401"/>
            <a:ext cx="9141414" cy="2514599"/>
          </a:xfrm>
          <a:prstGeom prst="rect">
            <a:avLst/>
          </a:prstGeom>
        </p:spPr>
      </p:pic>
    </p:spTree>
    <p:extLst>
      <p:ext uri="{BB962C8B-B14F-4D97-AF65-F5344CB8AC3E}">
        <p14:creationId xmlns:p14="http://schemas.microsoft.com/office/powerpoint/2010/main" val="637711172"/>
      </p:ext>
    </p:extLst>
  </p:cSld>
  <p:clrMapOvr>
    <a:masterClrMapping/>
  </p:clrMapOvr>
</p:sld>
</file>

<file path=ppt/theme/theme1.xml><?xml version="1.0" encoding="utf-8"?>
<a:theme xmlns:a="http://schemas.openxmlformats.org/drawingml/2006/main" name="Tema do Office">
  <a:themeElements>
    <a:clrScheme name="Técnica">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1481</Words>
  <Application>Microsoft Macintosh PowerPoint</Application>
  <PresentationFormat>On-screen Show (4:3)</PresentationFormat>
  <Paragraphs>150</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Open Sans</vt:lpstr>
      <vt:lpstr>Symbol</vt:lpstr>
      <vt:lpstr>Wingdings</vt:lpstr>
      <vt:lpstr>Tema do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Gonçalo Meireles</dc:creator>
  <cp:lastModifiedBy>Rosa Amaro</cp:lastModifiedBy>
  <cp:revision>169</cp:revision>
  <dcterms:created xsi:type="dcterms:W3CDTF">2015-10-30T10:14:36Z</dcterms:created>
  <dcterms:modified xsi:type="dcterms:W3CDTF">2023-08-28T09:40:12Z</dcterms:modified>
</cp:coreProperties>
</file>