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691" r:id="rId3"/>
    <p:sldId id="692" r:id="rId4"/>
    <p:sldId id="275" r:id="rId5"/>
    <p:sldId id="375" r:id="rId6"/>
    <p:sldId id="689" r:id="rId7"/>
    <p:sldId id="276" r:id="rId8"/>
    <p:sldId id="690" r:id="rId9"/>
    <p:sldId id="693" r:id="rId10"/>
    <p:sldId id="694" r:id="rId11"/>
    <p:sldId id="696" r:id="rId12"/>
    <p:sldId id="697" r:id="rId13"/>
    <p:sldId id="698" r:id="rId14"/>
    <p:sldId id="699" r:id="rId15"/>
    <p:sldId id="700" r:id="rId16"/>
    <p:sldId id="701" r:id="rId17"/>
    <p:sldId id="702" r:id="rId18"/>
    <p:sldId id="293" r:id="rId19"/>
    <p:sldId id="29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020"/>
    <a:srgbClr val="FFCC00"/>
    <a:srgbClr val="541C38"/>
    <a:srgbClr val="6E2449"/>
    <a:srgbClr val="993366"/>
    <a:srgbClr val="660033"/>
    <a:srgbClr val="6666FF"/>
    <a:srgbClr val="6699FF"/>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édio 2 - Destaqu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édio 2 - Destaqu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0"/>
    <p:restoredTop sz="94694"/>
  </p:normalViewPr>
  <p:slideViewPr>
    <p:cSldViewPr>
      <p:cViewPr varScale="1">
        <p:scale>
          <a:sx n="62" d="100"/>
          <a:sy n="62" d="100"/>
        </p:scale>
        <p:origin x="1254" y="-8"/>
      </p:cViewPr>
      <p:guideLst>
        <p:guide orient="horz" pos="4224"/>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2D87AC-3BB2-411E-97B5-3D0D51C48556}" type="datetimeFigureOut">
              <a:rPr lang="en-GB" smtClean="0"/>
              <a:pPr/>
              <a:t>01/10/2023</a:t>
            </a:fld>
            <a:endParaRPr lang="en-GB"/>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5D75D9-EC09-4EFC-BC28-C34725D3D6AC}" type="slidenum">
              <a:rPr lang="en-GB" smtClean="0"/>
              <a:pPr/>
              <a:t>‹N°›</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o de título">
    <p:spTree>
      <p:nvGrpSpPr>
        <p:cNvPr id="1" name=""/>
        <p:cNvGrpSpPr/>
        <p:nvPr/>
      </p:nvGrpSpPr>
      <p:grpSpPr>
        <a:xfrm>
          <a:off x="0" y="0"/>
          <a:ext cx="0" cy="0"/>
          <a:chOff x="0" y="0"/>
          <a:chExt cx="0" cy="0"/>
        </a:xfrm>
      </p:grpSpPr>
      <p:sp>
        <p:nvSpPr>
          <p:cNvPr id="7" name="Marcador de Posição do Número do Diapositivo 5"/>
          <p:cNvSpPr txBox="1">
            <a:spLocks/>
          </p:cNvSpPr>
          <p:nvPr userDrawn="1"/>
        </p:nvSpPr>
        <p:spPr>
          <a:xfrm>
            <a:off x="7162800" y="6351494"/>
            <a:ext cx="838200" cy="365125"/>
          </a:xfrm>
          <a:prstGeom prst="rect">
            <a:avLst/>
          </a:prstGeom>
        </p:spPr>
        <p:txBody>
          <a:bodyPr vert="horz" lIns="91440" tIns="45720" rIns="91440" bIns="45720" rtlCol="0" anchor="ctr"/>
          <a:lstStyle>
            <a:lvl1pPr>
              <a:defRPr sz="1800" b="1">
                <a:solidFill>
                  <a:schemeClr val="accent5"/>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accent5"/>
              </a:solidFill>
              <a:effectLst/>
              <a:uLnTx/>
              <a:uFillTx/>
              <a:latin typeface="+mn-lt"/>
              <a:ea typeface="+mn-ea"/>
              <a:cs typeface="+mn-cs"/>
            </a:endParaRPr>
          </a:p>
        </p:txBody>
      </p:sp>
      <p:sp>
        <p:nvSpPr>
          <p:cNvPr id="9" name="Rectângulo 8"/>
          <p:cNvSpPr/>
          <p:nvPr userDrawn="1"/>
        </p:nvSpPr>
        <p:spPr>
          <a:xfrm>
            <a:off x="8036749" y="6258580"/>
            <a:ext cx="1031051" cy="523220"/>
          </a:xfrm>
          <a:prstGeom prst="rect">
            <a:avLst/>
          </a:prstGeom>
        </p:spPr>
        <p:txBody>
          <a:bodyPr wrap="none">
            <a:spAutoFit/>
          </a:bodyPr>
          <a:lstStyle/>
          <a:p>
            <a:r>
              <a:rPr lang="en-US" sz="2800" b="1" dirty="0">
                <a:solidFill>
                  <a:schemeClr val="accent6"/>
                </a:solidFill>
              </a:rPr>
              <a:t>| </a:t>
            </a:r>
            <a:fld id="{8745C66F-FC7B-4C52-931F-EAABACA1CBDF}" type="slidenum">
              <a:rPr lang="en-US" sz="2800" b="1" smtClean="0">
                <a:solidFill>
                  <a:schemeClr val="accent6"/>
                </a:solidFill>
              </a:rPr>
              <a:pPr/>
              <a:t>‹N°›</a:t>
            </a:fld>
            <a:endParaRPr lang="en-US" sz="2800" b="1" dirty="0">
              <a:solidFill>
                <a:schemeClr val="accent6"/>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do título do Modelo Global</a:t>
            </a:r>
            <a:endParaRPr lang="en-US"/>
          </a:p>
        </p:txBody>
      </p:sp>
      <p:sp>
        <p:nvSpPr>
          <p:cNvPr id="3" name="Marcador de Posição de Texto Vertical 2"/>
          <p:cNvSpPr>
            <a:spLocks noGrp="1"/>
          </p:cNvSpPr>
          <p:nvPr>
            <p:ph type="body" orient="vert" idx="1"/>
          </p:nvPr>
        </p:nvSpPr>
        <p:spPr/>
        <p:txBody>
          <a:bodyPr vert="eaVert"/>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10"/>
          </p:nvPr>
        </p:nvSpPr>
        <p:spPr/>
        <p:txBody>
          <a:bodyPr/>
          <a:lstStyle/>
          <a:p>
            <a:fld id="{A4A3E61B-3AB3-490F-90D4-269C8A444AE7}" type="datetimeFigureOut">
              <a:rPr lang="en-US" smtClean="0"/>
              <a:pPr/>
              <a:t>10/1/2023</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8745C66F-FC7B-4C52-931F-EAABACA1CBDF}"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 do título do Modelo Global</a:t>
            </a:r>
            <a:endParaRPr lang="en-US"/>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10"/>
          </p:nvPr>
        </p:nvSpPr>
        <p:spPr/>
        <p:txBody>
          <a:bodyPr/>
          <a:lstStyle/>
          <a:p>
            <a:fld id="{A4A3E61B-3AB3-490F-90D4-269C8A444AE7}" type="datetimeFigureOut">
              <a:rPr lang="en-US" smtClean="0"/>
              <a:pPr/>
              <a:t>10/1/2023</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8745C66F-FC7B-4C52-931F-EAABACA1CBDF}"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EE1191-2E2A-64F1-9299-F2A8F43C0A55}"/>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284FB921-57D6-08F4-AE29-CB4C418DEADE}"/>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4AE562D2-3E1E-E2E4-5E8D-ABF465FC2C9B}"/>
              </a:ext>
            </a:extLst>
          </p:cNvPr>
          <p:cNvSpPr>
            <a:spLocks noGrp="1"/>
          </p:cNvSpPr>
          <p:nvPr>
            <p:ph type="dt" sz="half" idx="10"/>
          </p:nvPr>
        </p:nvSpPr>
        <p:spPr/>
        <p:txBody>
          <a:bodyPr/>
          <a:lstStyle/>
          <a:p>
            <a:fld id="{AB329703-1F78-4F38-8441-FB06FF0AB151}" type="datetimeFigureOut">
              <a:rPr lang="en-GB" smtClean="0"/>
              <a:t>01/10/2023</a:t>
            </a:fld>
            <a:endParaRPr lang="en-GB"/>
          </a:p>
        </p:txBody>
      </p:sp>
      <p:sp>
        <p:nvSpPr>
          <p:cNvPr id="5" name="Marcador de Posição do Rodapé 4">
            <a:extLst>
              <a:ext uri="{FF2B5EF4-FFF2-40B4-BE49-F238E27FC236}">
                <a16:creationId xmlns:a16="http://schemas.microsoft.com/office/drawing/2014/main" id="{2B1850CA-715E-E279-980F-5AD44181F172}"/>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EC9BFE95-0294-F762-B06C-1183AA62A0ED}"/>
              </a:ext>
            </a:extLst>
          </p:cNvPr>
          <p:cNvSpPr>
            <a:spLocks noGrp="1"/>
          </p:cNvSpPr>
          <p:nvPr>
            <p:ph type="sldNum" sz="quarter" idx="12"/>
          </p:nvPr>
        </p:nvSpPr>
        <p:spPr/>
        <p:txBody>
          <a:bodyPr/>
          <a:lstStyle/>
          <a:p>
            <a:fld id="{928BB136-61E2-46F5-A25D-9D4F1A6CDA8A}" type="slidenum">
              <a:rPr lang="en-GB" smtClean="0"/>
              <a:t>‹N°›</a:t>
            </a:fld>
            <a:endParaRPr lang="en-GB"/>
          </a:p>
        </p:txBody>
      </p:sp>
    </p:spTree>
    <p:extLst>
      <p:ext uri="{BB962C8B-B14F-4D97-AF65-F5344CB8AC3E}">
        <p14:creationId xmlns:p14="http://schemas.microsoft.com/office/powerpoint/2010/main" val="2739087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object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 do título do Modelo Global</a:t>
            </a:r>
            <a:endParaRPr lang="en-US"/>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de texto do modelo global</a:t>
            </a:r>
          </a:p>
        </p:txBody>
      </p:sp>
      <p:sp>
        <p:nvSpPr>
          <p:cNvPr id="4" name="Marcador de Posição da Data 3"/>
          <p:cNvSpPr>
            <a:spLocks noGrp="1"/>
          </p:cNvSpPr>
          <p:nvPr>
            <p:ph type="dt" sz="half" idx="10"/>
          </p:nvPr>
        </p:nvSpPr>
        <p:spPr/>
        <p:txBody>
          <a:bodyPr/>
          <a:lstStyle/>
          <a:p>
            <a:fld id="{A4A3E61B-3AB3-490F-90D4-269C8A444AE7}" type="datetimeFigureOut">
              <a:rPr lang="en-US" smtClean="0"/>
              <a:pPr/>
              <a:t>10/1/2023</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8745C66F-FC7B-4C52-931F-EAABACA1CBDF}"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do título do Modelo Global</a:t>
            </a:r>
            <a:endParaRPr lang="en-US"/>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a Data 4"/>
          <p:cNvSpPr>
            <a:spLocks noGrp="1"/>
          </p:cNvSpPr>
          <p:nvPr>
            <p:ph type="dt" sz="half" idx="10"/>
          </p:nvPr>
        </p:nvSpPr>
        <p:spPr/>
        <p:txBody>
          <a:bodyPr/>
          <a:lstStyle/>
          <a:p>
            <a:fld id="{A4A3E61B-3AB3-490F-90D4-269C8A444AE7}" type="datetimeFigureOut">
              <a:rPr lang="en-US" smtClean="0"/>
              <a:pPr/>
              <a:t>10/1/2023</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8745C66F-FC7B-4C52-931F-EAABACA1CBDF}"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 do título do Modelo Global</a:t>
            </a:r>
            <a:endParaRPr lang="en-US"/>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de texto do modelo global</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de texto do modelo global</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Marcador de Posição da Data 6"/>
          <p:cNvSpPr>
            <a:spLocks noGrp="1"/>
          </p:cNvSpPr>
          <p:nvPr>
            <p:ph type="dt" sz="half" idx="10"/>
          </p:nvPr>
        </p:nvSpPr>
        <p:spPr/>
        <p:txBody>
          <a:bodyPr/>
          <a:lstStyle/>
          <a:p>
            <a:fld id="{A4A3E61B-3AB3-490F-90D4-269C8A444AE7}" type="datetimeFigureOut">
              <a:rPr lang="en-US" smtClean="0"/>
              <a:pPr/>
              <a:t>10/1/2023</a:t>
            </a:fld>
            <a:endParaRPr lang="en-US"/>
          </a:p>
        </p:txBody>
      </p:sp>
      <p:sp>
        <p:nvSpPr>
          <p:cNvPr id="8" name="Marcador de Posição do Rodapé 7"/>
          <p:cNvSpPr>
            <a:spLocks noGrp="1"/>
          </p:cNvSpPr>
          <p:nvPr>
            <p:ph type="ftr" sz="quarter" idx="11"/>
          </p:nvPr>
        </p:nvSpPr>
        <p:spPr/>
        <p:txBody>
          <a:bodyPr/>
          <a:lstStyle/>
          <a:p>
            <a:endParaRPr lang="en-US"/>
          </a:p>
        </p:txBody>
      </p:sp>
      <p:sp>
        <p:nvSpPr>
          <p:cNvPr id="9" name="Marcador de Posição do Número do Diapositivo 8"/>
          <p:cNvSpPr>
            <a:spLocks noGrp="1"/>
          </p:cNvSpPr>
          <p:nvPr>
            <p:ph type="sldNum" sz="quarter" idx="12"/>
          </p:nvPr>
        </p:nvSpPr>
        <p:spPr/>
        <p:txBody>
          <a:bodyPr/>
          <a:lstStyle/>
          <a:p>
            <a:fld id="{8745C66F-FC7B-4C52-931F-EAABACA1CBDF}"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do título do Modelo Global</a:t>
            </a:r>
            <a:endParaRPr lang="en-US"/>
          </a:p>
        </p:txBody>
      </p:sp>
      <p:sp>
        <p:nvSpPr>
          <p:cNvPr id="3" name="Marcador de Posição da Data 2"/>
          <p:cNvSpPr>
            <a:spLocks noGrp="1"/>
          </p:cNvSpPr>
          <p:nvPr>
            <p:ph type="dt" sz="half" idx="10"/>
          </p:nvPr>
        </p:nvSpPr>
        <p:spPr/>
        <p:txBody>
          <a:bodyPr/>
          <a:lstStyle/>
          <a:p>
            <a:fld id="{A4A3E61B-3AB3-490F-90D4-269C8A444AE7}" type="datetimeFigureOut">
              <a:rPr lang="en-US" smtClean="0"/>
              <a:pPr/>
              <a:t>10/1/2023</a:t>
            </a:fld>
            <a:endParaRPr lang="en-US"/>
          </a:p>
        </p:txBody>
      </p:sp>
      <p:sp>
        <p:nvSpPr>
          <p:cNvPr id="4" name="Marcador de Posição do Rodapé 3"/>
          <p:cNvSpPr>
            <a:spLocks noGrp="1"/>
          </p:cNvSpPr>
          <p:nvPr>
            <p:ph type="ftr" sz="quarter" idx="11"/>
          </p:nvPr>
        </p:nvSpPr>
        <p:spPr/>
        <p:txBody>
          <a:bodyPr/>
          <a:lstStyle/>
          <a:p>
            <a:endParaRPr lang="en-US"/>
          </a:p>
        </p:txBody>
      </p:sp>
      <p:sp>
        <p:nvSpPr>
          <p:cNvPr id="5" name="Marcador de Posição do Número do Diapositivo 4"/>
          <p:cNvSpPr>
            <a:spLocks noGrp="1"/>
          </p:cNvSpPr>
          <p:nvPr>
            <p:ph type="sldNum" sz="quarter" idx="12"/>
          </p:nvPr>
        </p:nvSpPr>
        <p:spPr/>
        <p:txBody>
          <a:bodyPr/>
          <a:lstStyle/>
          <a:p>
            <a:fld id="{8745C66F-FC7B-4C52-931F-EAABACA1CBDF}"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A4A3E61B-3AB3-490F-90D4-269C8A444AE7}" type="datetimeFigureOut">
              <a:rPr lang="en-US" smtClean="0"/>
              <a:pPr/>
              <a:t>10/1/2023</a:t>
            </a:fld>
            <a:endParaRPr lang="en-US"/>
          </a:p>
        </p:txBody>
      </p:sp>
      <p:sp>
        <p:nvSpPr>
          <p:cNvPr id="3" name="Marcador de Posição do Rodapé 2"/>
          <p:cNvSpPr>
            <a:spLocks noGrp="1"/>
          </p:cNvSpPr>
          <p:nvPr>
            <p:ph type="ftr" sz="quarter" idx="11"/>
          </p:nvPr>
        </p:nvSpPr>
        <p:spPr/>
        <p:txBody>
          <a:bodyPr/>
          <a:lstStyle/>
          <a:p>
            <a:endParaRPr lang="en-US"/>
          </a:p>
        </p:txBody>
      </p:sp>
      <p:sp>
        <p:nvSpPr>
          <p:cNvPr id="4" name="Marcador de Posição do Número do Diapositivo 3"/>
          <p:cNvSpPr>
            <a:spLocks noGrp="1"/>
          </p:cNvSpPr>
          <p:nvPr>
            <p:ph type="sldNum" sz="quarter" idx="12"/>
          </p:nvPr>
        </p:nvSpPr>
        <p:spPr/>
        <p:txBody>
          <a:bodyPr/>
          <a:lstStyle/>
          <a:p>
            <a:fld id="{8745C66F-FC7B-4C52-931F-EAABACA1CBDF}"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 do título do Modelo Global</a:t>
            </a:r>
            <a:endParaRPr lang="en-US"/>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de texto do modelo global</a:t>
            </a:r>
          </a:p>
        </p:txBody>
      </p:sp>
      <p:sp>
        <p:nvSpPr>
          <p:cNvPr id="5" name="Marcador de Posição da Data 4"/>
          <p:cNvSpPr>
            <a:spLocks noGrp="1"/>
          </p:cNvSpPr>
          <p:nvPr>
            <p:ph type="dt" sz="half" idx="10"/>
          </p:nvPr>
        </p:nvSpPr>
        <p:spPr/>
        <p:txBody>
          <a:bodyPr/>
          <a:lstStyle/>
          <a:p>
            <a:fld id="{A4A3E61B-3AB3-490F-90D4-269C8A444AE7}" type="datetimeFigureOut">
              <a:rPr lang="en-US" smtClean="0"/>
              <a:pPr/>
              <a:t>10/1/2023</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8745C66F-FC7B-4C52-931F-EAABACA1CBDF}"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 do título do Modelo Global</a:t>
            </a:r>
            <a:endParaRPr lang="en-US"/>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de texto do modelo global</a:t>
            </a:r>
          </a:p>
        </p:txBody>
      </p:sp>
      <p:sp>
        <p:nvSpPr>
          <p:cNvPr id="5" name="Marcador de Posição da Data 4"/>
          <p:cNvSpPr>
            <a:spLocks noGrp="1"/>
          </p:cNvSpPr>
          <p:nvPr>
            <p:ph type="dt" sz="half" idx="10"/>
          </p:nvPr>
        </p:nvSpPr>
        <p:spPr/>
        <p:txBody>
          <a:bodyPr/>
          <a:lstStyle/>
          <a:p>
            <a:fld id="{A4A3E61B-3AB3-490F-90D4-269C8A444AE7}" type="datetimeFigureOut">
              <a:rPr lang="en-US" smtClean="0"/>
              <a:pPr/>
              <a:t>10/1/2023</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8745C66F-FC7B-4C52-931F-EAABACA1CBDF}"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Clique para editar o estilo do título do Modelo Global</a:t>
            </a:r>
            <a:endParaRPr lang="en-US"/>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3E61B-3AB3-490F-90D4-269C8A444AE7}" type="datetimeFigureOut">
              <a:rPr lang="en-US" smtClean="0"/>
              <a:pPr/>
              <a:t>10/1/2023</a:t>
            </a:fld>
            <a:endParaRPr lang="en-US"/>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45C66F-FC7B-4C52-931F-EAABACA1CBDF}"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scienceofpeople.com/meeting-icebreakers/" TargetMode="External"/><Relationship Id="rId2" Type="http://schemas.openxmlformats.org/officeDocument/2006/relationships/hyperlink" Target="https://www.cedip.developpement-durable.gouv.fr/IMG/pdf/repertoire_dactivites_brise-glace_cle0a2d4a.pdf" TargetMode="External"/><Relationship Id="rId1" Type="http://schemas.openxmlformats.org/officeDocument/2006/relationships/slideLayout" Target="../slideLayouts/slideLayout1.xml"/><Relationship Id="rId5" Type="http://schemas.openxmlformats.org/officeDocument/2006/relationships/hyperlink" Target="https://www.workshopper.com/post/icebreakers-for-meetings-and-workshops" TargetMode="External"/><Relationship Id="rId4" Type="http://schemas.openxmlformats.org/officeDocument/2006/relationships/hyperlink" Target="https://blog.hubspot.com/marketing/ice-breaker-gam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0.png"/><Relationship Id="rId5" Type="http://schemas.microsoft.com/office/2007/relationships/hdphoto" Target="../media/hdphoto2.wdp"/><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EC7F1D68-88CF-4E97-AAE5-6BB89D4F7932}"/>
              </a:ext>
            </a:extLst>
          </p:cNvPr>
          <p:cNvPicPr>
            <a:picLocks noChangeAspect="1"/>
          </p:cNvPicPr>
          <p:nvPr/>
        </p:nvPicPr>
        <p:blipFill rotWithShape="1">
          <a:blip r:embed="rId2"/>
          <a:srcRect t="28817" b="29979"/>
          <a:stretch/>
        </p:blipFill>
        <p:spPr>
          <a:xfrm>
            <a:off x="2586" y="2019300"/>
            <a:ext cx="9141414" cy="4838700"/>
          </a:xfrm>
          <a:prstGeom prst="rect">
            <a:avLst/>
          </a:prstGeom>
        </p:spPr>
      </p:pic>
      <p:pic>
        <p:nvPicPr>
          <p:cNvPr id="17" name="Imagem 16">
            <a:extLst>
              <a:ext uri="{FF2B5EF4-FFF2-40B4-BE49-F238E27FC236}">
                <a16:creationId xmlns:a16="http://schemas.microsoft.com/office/drawing/2014/main" id="{8272C08C-1E3B-48E1-8340-8730B19248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6612" y="5736667"/>
            <a:ext cx="2514802" cy="1121333"/>
          </a:xfrm>
          <a:prstGeom prst="rect">
            <a:avLst/>
          </a:prstGeom>
        </p:spPr>
      </p:pic>
      <p:pic>
        <p:nvPicPr>
          <p:cNvPr id="7" name="Imagem 6" descr="Erasmus+.png"/>
          <p:cNvPicPr>
            <a:picLocks noChangeAspect="1"/>
          </p:cNvPicPr>
          <p:nvPr/>
        </p:nvPicPr>
        <p:blipFill>
          <a:blip r:embed="rId4" cstate="screen"/>
          <a:stretch>
            <a:fillRect/>
          </a:stretch>
        </p:blipFill>
        <p:spPr>
          <a:xfrm>
            <a:off x="0" y="5943600"/>
            <a:ext cx="2667000" cy="761806"/>
          </a:xfrm>
          <a:prstGeom prst="rect">
            <a:avLst/>
          </a:prstGeom>
        </p:spPr>
      </p:pic>
      <p:sp>
        <p:nvSpPr>
          <p:cNvPr id="18" name="Rectângulo 1">
            <a:extLst>
              <a:ext uri="{FF2B5EF4-FFF2-40B4-BE49-F238E27FC236}">
                <a16:creationId xmlns:a16="http://schemas.microsoft.com/office/drawing/2014/main" id="{70280F22-1253-44A4-9F5F-B2021A61F483}"/>
              </a:ext>
            </a:extLst>
          </p:cNvPr>
          <p:cNvSpPr/>
          <p:nvPr/>
        </p:nvSpPr>
        <p:spPr>
          <a:xfrm>
            <a:off x="415159" y="493394"/>
            <a:ext cx="8313682" cy="769441"/>
          </a:xfrm>
          <a:prstGeom prst="rect">
            <a:avLst/>
          </a:prstGeom>
        </p:spPr>
        <p:txBody>
          <a:bodyPr wrap="square">
            <a:spAutoFit/>
          </a:bodyPr>
          <a:lstStyle/>
          <a:p>
            <a:pPr algn="ctr"/>
            <a:r>
              <a:rPr lang="en-GB" sz="2800" dirty="0"/>
              <a:t>O3. RECOMMANDATIONS POUR LES ATELIERS</a:t>
            </a:r>
          </a:p>
          <a:p>
            <a:pPr algn="ctr"/>
            <a:r>
              <a:rPr lang="en-GB" sz="1600" dirty="0"/>
              <a:t>Mai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ângulo 6"/>
          <p:cNvSpPr/>
          <p:nvPr/>
        </p:nvSpPr>
        <p:spPr>
          <a:xfrm>
            <a:off x="685800" y="2438400"/>
            <a:ext cx="7924800" cy="2031325"/>
          </a:xfrm>
          <a:prstGeom prst="rect">
            <a:avLst/>
          </a:prstGeom>
        </p:spPr>
        <p:txBody>
          <a:bodyPr wrap="square">
            <a:spAutoFit/>
          </a:bodyPr>
          <a:lstStyle/>
          <a:p>
            <a:r>
              <a:rPr lang="fr-FR" dirty="0"/>
              <a:t>La préparation des </a:t>
            </a:r>
            <a:r>
              <a:rPr lang="fr-FR" b="1" dirty="0"/>
              <a:t>ateliers</a:t>
            </a:r>
            <a:r>
              <a:rPr lang="fr-FR" dirty="0"/>
              <a:t> comprend : </a:t>
            </a:r>
          </a:p>
          <a:p>
            <a:endParaRPr lang="fr-FR" dirty="0"/>
          </a:p>
          <a:p>
            <a:endParaRPr lang="fr-FR" dirty="0"/>
          </a:p>
          <a:p>
            <a:pPr marL="342900" indent="-342900">
              <a:buFont typeface="+mj-lt"/>
              <a:buAutoNum type="arabicPeriod"/>
            </a:pPr>
            <a:r>
              <a:rPr lang="fr-FR" dirty="0"/>
              <a:t>la sélection des animateurs</a:t>
            </a:r>
          </a:p>
          <a:p>
            <a:pPr marL="342900" indent="-342900">
              <a:buFont typeface="+mj-lt"/>
              <a:buAutoNum type="arabicPeriod"/>
            </a:pPr>
            <a:r>
              <a:rPr lang="fr-FR" dirty="0"/>
              <a:t>le choix du lieu et la préparation de l'espace</a:t>
            </a:r>
          </a:p>
          <a:p>
            <a:pPr marL="342900" indent="-342900">
              <a:buFont typeface="+mj-lt"/>
              <a:buAutoNum type="arabicPeriod"/>
            </a:pPr>
            <a:r>
              <a:rPr lang="fr-FR" dirty="0"/>
              <a:t>la préparation du matériel de formation et d'évaluation</a:t>
            </a:r>
          </a:p>
          <a:p>
            <a:pPr marL="342900" indent="-342900">
              <a:buFont typeface="+mj-lt"/>
              <a:buAutoNum type="arabicPeriod"/>
            </a:pPr>
            <a:r>
              <a:rPr lang="fr-FR" dirty="0"/>
              <a:t>La promotion de l'événement</a:t>
            </a:r>
            <a:endParaRPr lang="en-US" dirty="0"/>
          </a:p>
        </p:txBody>
      </p:sp>
      <p:sp>
        <p:nvSpPr>
          <p:cNvPr id="5" name="CaixaDeTexto 4"/>
          <p:cNvSpPr txBox="1"/>
          <p:nvPr/>
        </p:nvSpPr>
        <p:spPr>
          <a:xfrm>
            <a:off x="304800" y="6233652"/>
            <a:ext cx="7772400" cy="523220"/>
          </a:xfrm>
          <a:prstGeom prst="rect">
            <a:avLst/>
          </a:prstGeom>
          <a:noFill/>
        </p:spPr>
        <p:txBody>
          <a:bodyPr wrap="square" rtlCol="0">
            <a:spAutoFit/>
          </a:bodyPr>
          <a:lstStyle/>
          <a:p>
            <a:pPr algn="r"/>
            <a:r>
              <a:rPr lang="pt-PT" sz="2800" dirty="0" err="1">
                <a:solidFill>
                  <a:schemeClr val="tx1">
                    <a:lumMod val="50000"/>
                    <a:lumOff val="50000"/>
                  </a:schemeClr>
                </a:solidFill>
              </a:rPr>
              <a:t>Overview</a:t>
            </a:r>
            <a:endParaRPr lang="en-GB" sz="2800" dirty="0">
              <a:solidFill>
                <a:schemeClr val="tx1">
                  <a:lumMod val="50000"/>
                  <a:lumOff val="50000"/>
                </a:schemeClr>
              </a:solidFill>
            </a:endParaRPr>
          </a:p>
        </p:txBody>
      </p:sp>
    </p:spTree>
    <p:extLst>
      <p:ext uri="{BB962C8B-B14F-4D97-AF65-F5344CB8AC3E}">
        <p14:creationId xmlns:p14="http://schemas.microsoft.com/office/powerpoint/2010/main" val="3310078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ângulo 6"/>
          <p:cNvSpPr/>
          <p:nvPr/>
        </p:nvSpPr>
        <p:spPr>
          <a:xfrm>
            <a:off x="609600" y="762000"/>
            <a:ext cx="7924800" cy="5078313"/>
          </a:xfrm>
          <a:prstGeom prst="rect">
            <a:avLst/>
          </a:prstGeom>
        </p:spPr>
        <p:txBody>
          <a:bodyPr wrap="square">
            <a:spAutoFit/>
          </a:bodyPr>
          <a:lstStyle/>
          <a:p>
            <a:r>
              <a:rPr lang="fr-FR" dirty="0"/>
              <a:t>Les animateurs de chaque atelier devraient être au nombre de 2, pour un nombre de participants compris entre 8 et 16.</a:t>
            </a:r>
          </a:p>
          <a:p>
            <a:endParaRPr lang="en-US" dirty="0"/>
          </a:p>
          <a:p>
            <a:r>
              <a:rPr lang="fr-FR" dirty="0"/>
              <a:t>Les animateurs doivent réunir les caractéristiques suivantes :</a:t>
            </a:r>
          </a:p>
          <a:p>
            <a:endParaRPr lang="en-US" dirty="0"/>
          </a:p>
          <a:p>
            <a:pPr marL="285750" indent="-285750">
              <a:buClr>
                <a:schemeClr val="accent1"/>
              </a:buClr>
              <a:buFont typeface="Wingdings" panose="05000000000000000000" pitchFamily="2" charset="2"/>
              <a:buChar char="§"/>
            </a:pPr>
            <a:r>
              <a:rPr lang="fr-FR" dirty="0"/>
              <a:t>Avoir une parfaite compréhension des contenus astronomiques qui font partie du cadre SG2.</a:t>
            </a:r>
          </a:p>
          <a:p>
            <a:pPr marL="285750" indent="-285750">
              <a:buClr>
                <a:schemeClr val="accent1"/>
              </a:buClr>
              <a:buFont typeface="Wingdings" panose="05000000000000000000" pitchFamily="2" charset="2"/>
              <a:buChar char="§"/>
            </a:pPr>
            <a:r>
              <a:rPr lang="fr-FR" dirty="0"/>
              <a:t>Avoir de l'expérience dans l'explication des concepts de base de l'astronomie aux enfants, mais aussi être capable d'adapter son discours à un public varié d'enfants et d'adultes (compétences pédagogiques).</a:t>
            </a:r>
          </a:p>
          <a:p>
            <a:pPr marL="285750" indent="-285750">
              <a:buClr>
                <a:schemeClr val="accent1"/>
              </a:buClr>
              <a:buFont typeface="Wingdings" panose="05000000000000000000" pitchFamily="2" charset="2"/>
              <a:buChar char="§"/>
            </a:pPr>
            <a:r>
              <a:rPr lang="fr-FR" dirty="0"/>
              <a:t>Avoir de l'expérience dans l'utilisation de ressources ludiques d'apprentissage et être convaincu de l'intérêt de cette méthode.</a:t>
            </a:r>
          </a:p>
          <a:p>
            <a:pPr marL="285750" indent="-285750">
              <a:buClr>
                <a:schemeClr val="accent1"/>
              </a:buClr>
              <a:buFont typeface="Wingdings" panose="05000000000000000000" pitchFamily="2" charset="2"/>
              <a:buChar char="§"/>
            </a:pPr>
            <a:r>
              <a:rPr lang="fr-FR" dirty="0"/>
              <a:t>Être familier avec tous les produits SG2 et avec les principaux objectifs et réalisations du projet.</a:t>
            </a:r>
          </a:p>
          <a:p>
            <a:pPr marL="285750" indent="-285750">
              <a:buClr>
                <a:schemeClr val="accent1"/>
              </a:buClr>
              <a:buFont typeface="Wingdings" panose="05000000000000000000" pitchFamily="2" charset="2"/>
              <a:buChar char="§"/>
            </a:pPr>
            <a:endParaRPr lang="en-US" dirty="0"/>
          </a:p>
          <a:p>
            <a:pPr>
              <a:buClr>
                <a:schemeClr val="accent1"/>
              </a:buClr>
            </a:pPr>
            <a:r>
              <a:rPr lang="fr-FR" dirty="0"/>
              <a:t>Les animateurs peuvent être des professeurs de sciences, des formateurs STEM/Sciences, mais aussi toute personne répondant à l'ensemble des caractéristiques principales ci-dessus.</a:t>
            </a:r>
            <a:endParaRPr lang="en-US" dirty="0"/>
          </a:p>
        </p:txBody>
      </p:sp>
      <p:sp>
        <p:nvSpPr>
          <p:cNvPr id="5" name="CaixaDeTexto 4"/>
          <p:cNvSpPr txBox="1"/>
          <p:nvPr/>
        </p:nvSpPr>
        <p:spPr>
          <a:xfrm>
            <a:off x="304800" y="6233652"/>
            <a:ext cx="7772400" cy="523220"/>
          </a:xfrm>
          <a:prstGeom prst="rect">
            <a:avLst/>
          </a:prstGeom>
          <a:noFill/>
        </p:spPr>
        <p:txBody>
          <a:bodyPr wrap="square" rtlCol="0">
            <a:spAutoFit/>
          </a:bodyPr>
          <a:lstStyle/>
          <a:p>
            <a:pPr algn="r"/>
            <a:r>
              <a:rPr lang="pt-PT" sz="2800" dirty="0">
                <a:solidFill>
                  <a:schemeClr val="tx1">
                    <a:lumMod val="50000"/>
                    <a:lumOff val="50000"/>
                  </a:schemeClr>
                </a:solidFill>
              </a:rPr>
              <a:t>Choisir les animateurs</a:t>
            </a:r>
            <a:endParaRPr lang="en-GB" sz="2800" dirty="0">
              <a:solidFill>
                <a:schemeClr val="tx1">
                  <a:lumMod val="50000"/>
                  <a:lumOff val="50000"/>
                </a:schemeClr>
              </a:solidFill>
            </a:endParaRPr>
          </a:p>
        </p:txBody>
      </p:sp>
    </p:spTree>
    <p:extLst>
      <p:ext uri="{BB962C8B-B14F-4D97-AF65-F5344CB8AC3E}">
        <p14:creationId xmlns:p14="http://schemas.microsoft.com/office/powerpoint/2010/main" val="3090795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ângulo 6"/>
          <p:cNvSpPr/>
          <p:nvPr/>
        </p:nvSpPr>
        <p:spPr>
          <a:xfrm>
            <a:off x="339256" y="228600"/>
            <a:ext cx="8652344" cy="6463308"/>
          </a:xfrm>
          <a:prstGeom prst="rect">
            <a:avLst/>
          </a:prstGeom>
        </p:spPr>
        <p:txBody>
          <a:bodyPr wrap="square">
            <a:spAutoFit/>
          </a:bodyPr>
          <a:lstStyle/>
          <a:p>
            <a:r>
              <a:rPr lang="fr-FR" dirty="0"/>
              <a:t>Le lieu de l'atelier doit être choisi avec soin et l'espace doit être préparé en fonction du type d'activités prévues pour l'événement.</a:t>
            </a:r>
          </a:p>
          <a:p>
            <a:endParaRPr lang="fr-FR" sz="1050" dirty="0"/>
          </a:p>
          <a:p>
            <a:r>
              <a:rPr lang="fr-FR" dirty="0"/>
              <a:t>Bien qu'il n'y ait pas d'exigences strictes, il est bon de prendre en compte les éléments suivants :</a:t>
            </a:r>
          </a:p>
          <a:p>
            <a:endParaRPr lang="en-US" sz="1050" dirty="0"/>
          </a:p>
          <a:p>
            <a:pPr marL="285750" indent="-285750">
              <a:buClr>
                <a:schemeClr val="accent1"/>
              </a:buClr>
              <a:buFont typeface="Wingdings" panose="05000000000000000000" pitchFamily="2" charset="2"/>
              <a:buChar char="§"/>
            </a:pPr>
            <a:r>
              <a:rPr lang="fr-FR" dirty="0"/>
              <a:t>Disposer d'un minimum de 3 m2 par participant, afin de laisser de la place aux activités de groupe, à savoir le jeu de société SG2.</a:t>
            </a:r>
          </a:p>
          <a:p>
            <a:pPr marL="285750" indent="-285750">
              <a:buClr>
                <a:schemeClr val="accent1"/>
              </a:buClr>
              <a:buFont typeface="Wingdings" panose="05000000000000000000" pitchFamily="2" charset="2"/>
              <a:buChar char="§"/>
            </a:pPr>
            <a:r>
              <a:rPr lang="fr-FR" dirty="0"/>
              <a:t>Prévoir un coin salon pour une activité plus présentation/discussion et un autre (qui peut être le même avec une configuration différente) pour jouer au jeu.</a:t>
            </a:r>
          </a:p>
          <a:p>
            <a:pPr marL="285750" indent="-285750">
              <a:buClr>
                <a:schemeClr val="accent1"/>
              </a:buClr>
              <a:buFont typeface="Wingdings" panose="05000000000000000000" pitchFamily="2" charset="2"/>
              <a:buChar char="§"/>
            </a:pPr>
            <a:r>
              <a:rPr lang="fr-FR" dirty="0"/>
              <a:t>Pour jouer au jeu de plateau SG2, chaque groupe doit disposer d'une table suffisamment grande pour placer les plateaux et permettre aux joueurs de se déplacer. Évitez d'avoir plus de 8 joueurs (par exemple, 2 équipes de 4 joueurs chacune) par table pour éviter la dispersion.</a:t>
            </a:r>
          </a:p>
          <a:p>
            <a:pPr marL="285750" indent="-285750">
              <a:buClr>
                <a:schemeClr val="accent1"/>
              </a:buClr>
              <a:buFont typeface="Wingdings" panose="05000000000000000000" pitchFamily="2" charset="2"/>
              <a:buChar char="§"/>
            </a:pPr>
            <a:r>
              <a:rPr lang="fr-FR" dirty="0"/>
              <a:t>L'espace doit être équipé d'un grand écran ou d'un projecteur pour les présentations.</a:t>
            </a:r>
          </a:p>
          <a:p>
            <a:pPr marL="285750" indent="-285750">
              <a:buClr>
                <a:schemeClr val="accent1"/>
              </a:buClr>
              <a:buFont typeface="Wingdings" panose="05000000000000000000" pitchFamily="2" charset="2"/>
              <a:buChar char="§"/>
            </a:pPr>
            <a:r>
              <a:rPr lang="fr-FR" dirty="0"/>
              <a:t>Si vous décidez de vous engager dans des activités STEM, à savoir liées à l'assemblage du capteur électronique du jeu ou à l'utilisation de l'imprimante 3D, n'oubliez pas d'avoir tout le matériel prêt et de prendre en compte le temps que cela prendra. Il n'est pas conseillé d'imprimer des parties du jeu pendant l'atelier, mais plutôt de préparer des pièces et de passer en revue le processus d'impression avec les participants afin qu'ils puissent poser des questions sur ce processus.</a:t>
            </a:r>
          </a:p>
          <a:p>
            <a:pPr marL="285750" indent="-285750">
              <a:buClr>
                <a:schemeClr val="accent1"/>
              </a:buClr>
              <a:buFont typeface="Wingdings" panose="05000000000000000000" pitchFamily="2" charset="2"/>
              <a:buChar char="§"/>
            </a:pPr>
            <a:r>
              <a:rPr lang="fr-FR" dirty="0"/>
              <a:t>Il convient également de prévoir une pause au cours de cette activité.</a:t>
            </a:r>
            <a:endParaRPr lang="en-US" dirty="0"/>
          </a:p>
          <a:p>
            <a:pPr marL="285750" indent="-285750">
              <a:buClr>
                <a:schemeClr val="accent1"/>
              </a:buClr>
              <a:buFont typeface="Wingdings" panose="05000000000000000000" pitchFamily="2" charset="2"/>
              <a:buChar char="§"/>
            </a:pPr>
            <a:endParaRPr lang="en-US" dirty="0"/>
          </a:p>
        </p:txBody>
      </p:sp>
      <p:sp>
        <p:nvSpPr>
          <p:cNvPr id="5" name="CaixaDeTexto 4"/>
          <p:cNvSpPr txBox="1"/>
          <p:nvPr/>
        </p:nvSpPr>
        <p:spPr>
          <a:xfrm>
            <a:off x="304800" y="6233652"/>
            <a:ext cx="7772400" cy="523220"/>
          </a:xfrm>
          <a:prstGeom prst="rect">
            <a:avLst/>
          </a:prstGeom>
          <a:noFill/>
        </p:spPr>
        <p:txBody>
          <a:bodyPr wrap="square" rtlCol="0">
            <a:spAutoFit/>
          </a:bodyPr>
          <a:lstStyle/>
          <a:p>
            <a:pPr algn="r"/>
            <a:r>
              <a:rPr lang="pt-PT" sz="2800" dirty="0">
                <a:solidFill>
                  <a:schemeClr val="tx1">
                    <a:lumMod val="50000"/>
                    <a:lumOff val="50000"/>
                  </a:schemeClr>
                </a:solidFill>
              </a:rPr>
              <a:t>Choisir le lieu &amp; préparer l’espace</a:t>
            </a:r>
            <a:endParaRPr lang="en-GB" sz="2800" dirty="0">
              <a:solidFill>
                <a:schemeClr val="tx1">
                  <a:lumMod val="50000"/>
                  <a:lumOff val="50000"/>
                </a:schemeClr>
              </a:solidFill>
            </a:endParaRPr>
          </a:p>
        </p:txBody>
      </p:sp>
    </p:spTree>
    <p:extLst>
      <p:ext uri="{BB962C8B-B14F-4D97-AF65-F5344CB8AC3E}">
        <p14:creationId xmlns:p14="http://schemas.microsoft.com/office/powerpoint/2010/main" val="2972193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ângulo 6"/>
          <p:cNvSpPr/>
          <p:nvPr/>
        </p:nvSpPr>
        <p:spPr>
          <a:xfrm>
            <a:off x="609600" y="381000"/>
            <a:ext cx="7924800" cy="5909310"/>
          </a:xfrm>
          <a:prstGeom prst="rect">
            <a:avLst/>
          </a:prstGeom>
        </p:spPr>
        <p:txBody>
          <a:bodyPr wrap="square">
            <a:spAutoFit/>
          </a:bodyPr>
          <a:lstStyle/>
          <a:p>
            <a:r>
              <a:rPr lang="fr-FR" dirty="0"/>
              <a:t>Le matériel de l'atelier doit être préparé à l'avance. Il comprend les éléments suivants : </a:t>
            </a:r>
          </a:p>
          <a:p>
            <a:endParaRPr lang="fr-FR" dirty="0"/>
          </a:p>
          <a:p>
            <a:pPr marL="285750" indent="-285750">
              <a:buFont typeface="Wingdings" panose="05000000000000000000" pitchFamily="2" charset="2"/>
              <a:buChar char="§"/>
            </a:pPr>
            <a:r>
              <a:rPr lang="fr-FR" dirty="0"/>
              <a:t>des activités brise-glace pour le début de l'événement</a:t>
            </a:r>
          </a:p>
          <a:p>
            <a:pPr marL="285750" indent="-285750">
              <a:buFont typeface="Wingdings" panose="05000000000000000000" pitchFamily="2" charset="2"/>
              <a:buChar char="§"/>
            </a:pPr>
            <a:r>
              <a:rPr lang="fr-FR" dirty="0"/>
              <a:t>des présentations (pour des sujets spécifiques à l'ordre du jour)</a:t>
            </a:r>
          </a:p>
          <a:p>
            <a:pPr marL="285750" indent="-285750">
              <a:buFont typeface="Wingdings" panose="05000000000000000000" pitchFamily="2" charset="2"/>
              <a:buChar char="§"/>
            </a:pPr>
            <a:r>
              <a:rPr lang="fr-FR" dirty="0"/>
              <a:t>le jeux de plateau</a:t>
            </a:r>
          </a:p>
          <a:p>
            <a:pPr marL="285750" indent="-285750">
              <a:buFont typeface="Wingdings" panose="05000000000000000000" pitchFamily="2" charset="2"/>
              <a:buChar char="§"/>
            </a:pPr>
            <a:r>
              <a:rPr lang="fr-FR" dirty="0"/>
              <a:t>des formulaires d'évaluation</a:t>
            </a:r>
            <a:endParaRPr lang="en-US" dirty="0"/>
          </a:p>
          <a:p>
            <a:pPr>
              <a:buClr>
                <a:schemeClr val="accent1"/>
              </a:buClr>
            </a:pPr>
            <a:endParaRPr lang="en-US" dirty="0"/>
          </a:p>
          <a:p>
            <a:pPr>
              <a:buClr>
                <a:schemeClr val="accent1"/>
              </a:buClr>
            </a:pPr>
            <a:r>
              <a:rPr lang="fr-FR" dirty="0"/>
              <a:t>Les activités brise-glace doivent être sélectionnées en fonction du profil des participants. Nous vous conseillons de faire preuve de discernement. Vous trouverez ici quelques exemples des activités brise-glace:</a:t>
            </a:r>
          </a:p>
          <a:p>
            <a:pPr marL="285750" indent="-285750">
              <a:buClr>
                <a:schemeClr val="accent1"/>
              </a:buClr>
              <a:buFont typeface="Wingdings" panose="05000000000000000000" pitchFamily="2" charset="2"/>
              <a:buChar char="Ø"/>
            </a:pPr>
            <a:r>
              <a:rPr lang="fr-FR" dirty="0"/>
              <a:t> </a:t>
            </a:r>
            <a:r>
              <a:rPr lang="en-US" dirty="0">
                <a:hlinkClick r:id="rId2"/>
              </a:rPr>
              <a:t>https://www.cedip.developpement-durable.gouv.fr/IMG/pdf/repertoire_dactivites_brise-glace_cle0a2d4a.pdf</a:t>
            </a:r>
            <a:endParaRPr lang="en-US" dirty="0"/>
          </a:p>
          <a:p>
            <a:pPr marL="285750" indent="-285750">
              <a:buClr>
                <a:schemeClr val="accent1"/>
              </a:buClr>
              <a:buFont typeface="Wingdings" panose="05000000000000000000" pitchFamily="2" charset="2"/>
              <a:buChar char="Ø"/>
            </a:pPr>
            <a:r>
              <a:rPr lang="en-US" dirty="0">
                <a:hlinkClick r:id="rId3"/>
              </a:rPr>
              <a:t>https://www.scienceofpeople.com/meeting-icebreakers/</a:t>
            </a:r>
            <a:r>
              <a:rPr lang="en-US" dirty="0"/>
              <a:t>, </a:t>
            </a:r>
            <a:r>
              <a:rPr lang="en-US" dirty="0">
                <a:hlinkClick r:id="rId4"/>
              </a:rPr>
              <a:t>https://blog.hubspot.com/marketing/ice-breaker-games</a:t>
            </a:r>
            <a:r>
              <a:rPr lang="en-US" dirty="0"/>
              <a:t>,</a:t>
            </a:r>
          </a:p>
          <a:p>
            <a:pPr marL="285750" indent="-285750">
              <a:buClr>
                <a:schemeClr val="accent1"/>
              </a:buClr>
              <a:buFont typeface="Wingdings" panose="05000000000000000000" pitchFamily="2" charset="2"/>
              <a:buChar char="Ø"/>
            </a:pPr>
            <a:r>
              <a:rPr lang="en-US" dirty="0">
                <a:hlinkClick r:id="rId5"/>
              </a:rPr>
              <a:t>https://www.workshopper.com/post/icebreakers-for-meetings-and-workshops</a:t>
            </a:r>
            <a:r>
              <a:rPr lang="en-US" dirty="0"/>
              <a:t>,</a:t>
            </a:r>
          </a:p>
          <a:p>
            <a:pPr>
              <a:buClr>
                <a:schemeClr val="accent1"/>
              </a:buClr>
            </a:pPr>
            <a:endParaRPr lang="en-US" dirty="0"/>
          </a:p>
          <a:p>
            <a:pPr>
              <a:buClr>
                <a:schemeClr val="accent1"/>
              </a:buClr>
            </a:pPr>
            <a:r>
              <a:rPr lang="fr-FR" dirty="0"/>
              <a:t>Si vous n'aimez pas ces exemples, vous pouvez, par exemple, disposer des cartes, certaines avec des figures liées à l'astronomie (par exemple des planètes) et d'autres avec simplement les noms correspondants. Chaque participant prend alors une carte et essaie de trouver qui a la carte correspondante (figure - texte).</a:t>
            </a:r>
            <a:endParaRPr lang="en-US" dirty="0"/>
          </a:p>
        </p:txBody>
      </p:sp>
      <p:sp>
        <p:nvSpPr>
          <p:cNvPr id="5" name="CaixaDeTexto 4"/>
          <p:cNvSpPr txBox="1"/>
          <p:nvPr/>
        </p:nvSpPr>
        <p:spPr>
          <a:xfrm>
            <a:off x="228600" y="6233652"/>
            <a:ext cx="7848600" cy="523220"/>
          </a:xfrm>
          <a:prstGeom prst="rect">
            <a:avLst/>
          </a:prstGeom>
          <a:noFill/>
        </p:spPr>
        <p:txBody>
          <a:bodyPr wrap="square" rtlCol="0">
            <a:spAutoFit/>
          </a:bodyPr>
          <a:lstStyle/>
          <a:p>
            <a:pPr algn="r"/>
            <a:r>
              <a:rPr lang="fr-FR" sz="2800" dirty="0">
                <a:solidFill>
                  <a:schemeClr val="tx1">
                    <a:lumMod val="50000"/>
                    <a:lumOff val="50000"/>
                  </a:schemeClr>
                </a:solidFill>
              </a:rPr>
              <a:t>Préparation du matériel de formation et d'évaluation</a:t>
            </a:r>
            <a:endParaRPr lang="en-GB" sz="2800" dirty="0">
              <a:solidFill>
                <a:schemeClr val="tx1">
                  <a:lumMod val="50000"/>
                  <a:lumOff val="50000"/>
                </a:schemeClr>
              </a:solidFill>
            </a:endParaRPr>
          </a:p>
        </p:txBody>
      </p:sp>
    </p:spTree>
    <p:extLst>
      <p:ext uri="{BB962C8B-B14F-4D97-AF65-F5344CB8AC3E}">
        <p14:creationId xmlns:p14="http://schemas.microsoft.com/office/powerpoint/2010/main" val="2055996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ângulo 6"/>
          <p:cNvSpPr/>
          <p:nvPr/>
        </p:nvSpPr>
        <p:spPr>
          <a:xfrm>
            <a:off x="533400" y="914400"/>
            <a:ext cx="7924800" cy="4524315"/>
          </a:xfrm>
          <a:prstGeom prst="rect">
            <a:avLst/>
          </a:prstGeom>
        </p:spPr>
        <p:txBody>
          <a:bodyPr wrap="square">
            <a:spAutoFit/>
          </a:bodyPr>
          <a:lstStyle/>
          <a:p>
            <a:r>
              <a:rPr lang="fr-FR" dirty="0"/>
              <a:t>Les présentations sont fournies en annexe de ce document, mais vous pouvez les personnaliser et vous les approprier si nécessaire.</a:t>
            </a:r>
          </a:p>
          <a:p>
            <a:endParaRPr lang="en-US" dirty="0"/>
          </a:p>
          <a:p>
            <a:r>
              <a:rPr lang="fr-FR" dirty="0"/>
              <a:t>Les jeux peuvent être téléchargés à partir du site web du projet. Vous devrez l'imprimer (utilisez un format A3 pour les plateaux) et préparer toutes les autres pièces, y compris les pièces imprimées en 3D et l'électronique.</a:t>
            </a:r>
            <a:br>
              <a:rPr lang="fr-FR" dirty="0"/>
            </a:br>
            <a:r>
              <a:rPr lang="fr-FR" dirty="0"/>
              <a:t>Vous pouvez également opter pour la simplification, en remplaçant les pièces imprimées en 3D utilisées dans les plateaux 3 et 4 du jeu par des dessins et en utilisant la version du jeu entièrement sur papier.</a:t>
            </a:r>
            <a:br>
              <a:rPr lang="fr-FR" dirty="0"/>
            </a:br>
            <a:endParaRPr lang="fr-FR" dirty="0"/>
          </a:p>
          <a:p>
            <a:r>
              <a:rPr lang="fr-FR" dirty="0"/>
              <a:t>Les instructions du jeu sont également présentées en annexe de ce document. Elles doivent être expliquées aux participants. Il est toutefois préférable de ne pas surcharger les participants avec toutes les règles et de leur fournir les instructions plateau par plateau au fur et à mesure qu'ils progressent ou de laisser la plupart des détails être expliqués par les animateurs qui doivent superviser le jeu dans chaque groupe.</a:t>
            </a:r>
            <a:endParaRPr lang="en-US" dirty="0"/>
          </a:p>
        </p:txBody>
      </p:sp>
      <p:sp>
        <p:nvSpPr>
          <p:cNvPr id="5" name="CaixaDeTexto 4"/>
          <p:cNvSpPr txBox="1"/>
          <p:nvPr/>
        </p:nvSpPr>
        <p:spPr>
          <a:xfrm>
            <a:off x="76200" y="6233652"/>
            <a:ext cx="8001000" cy="523220"/>
          </a:xfrm>
          <a:prstGeom prst="rect">
            <a:avLst/>
          </a:prstGeom>
          <a:noFill/>
        </p:spPr>
        <p:txBody>
          <a:bodyPr wrap="square" rtlCol="0">
            <a:spAutoFit/>
          </a:bodyPr>
          <a:lstStyle/>
          <a:p>
            <a:pPr algn="r"/>
            <a:r>
              <a:rPr lang="fr-FR" sz="2800" dirty="0">
                <a:solidFill>
                  <a:schemeClr val="tx1">
                    <a:lumMod val="50000"/>
                    <a:lumOff val="50000"/>
                  </a:schemeClr>
                </a:solidFill>
              </a:rPr>
              <a:t>Préparation du matériel de formation et d'évaluation</a:t>
            </a:r>
            <a:endParaRPr lang="en-GB" sz="2800" dirty="0">
              <a:solidFill>
                <a:schemeClr val="tx1">
                  <a:lumMod val="50000"/>
                  <a:lumOff val="50000"/>
                </a:schemeClr>
              </a:solidFill>
            </a:endParaRPr>
          </a:p>
        </p:txBody>
      </p:sp>
    </p:spTree>
    <p:extLst>
      <p:ext uri="{BB962C8B-B14F-4D97-AF65-F5344CB8AC3E}">
        <p14:creationId xmlns:p14="http://schemas.microsoft.com/office/powerpoint/2010/main" val="3039184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ângulo 6"/>
          <p:cNvSpPr/>
          <p:nvPr/>
        </p:nvSpPr>
        <p:spPr>
          <a:xfrm>
            <a:off x="609600" y="1447800"/>
            <a:ext cx="7924800" cy="1477328"/>
          </a:xfrm>
          <a:prstGeom prst="rect">
            <a:avLst/>
          </a:prstGeom>
        </p:spPr>
        <p:txBody>
          <a:bodyPr wrap="square">
            <a:spAutoFit/>
          </a:bodyPr>
          <a:lstStyle/>
          <a:p>
            <a:r>
              <a:rPr lang="fr-FR" dirty="0"/>
              <a:t>Le </a:t>
            </a:r>
            <a:r>
              <a:rPr lang="fr-FR" b="1" dirty="0"/>
              <a:t>formulaire d'évaluation </a:t>
            </a:r>
            <a:r>
              <a:rPr lang="fr-FR" dirty="0"/>
              <a:t>n'est qu'un outil qui vous permet d'obtenir un retour d'informations sur le déroulement de l'atelier, afin que vous puissiez l'améliorer la prochaine </a:t>
            </a:r>
            <a:r>
              <a:rPr lang="fr-FR" dirty="0" err="1"/>
              <a:t>fois.En</a:t>
            </a:r>
            <a:r>
              <a:rPr lang="fr-FR" dirty="0"/>
              <a:t> annexe, nous fournissons un exemple de formulaire d'évaluation, mais vous pouvez utiliser votre propre modèle ou même remplacer une évaluation écrite par une évaluation orale.</a:t>
            </a:r>
            <a:endParaRPr lang="en-US" dirty="0"/>
          </a:p>
        </p:txBody>
      </p:sp>
      <p:sp>
        <p:nvSpPr>
          <p:cNvPr id="5" name="CaixaDeTexto 4"/>
          <p:cNvSpPr txBox="1"/>
          <p:nvPr/>
        </p:nvSpPr>
        <p:spPr>
          <a:xfrm>
            <a:off x="152400" y="6233652"/>
            <a:ext cx="7924800" cy="523220"/>
          </a:xfrm>
          <a:prstGeom prst="rect">
            <a:avLst/>
          </a:prstGeom>
          <a:noFill/>
        </p:spPr>
        <p:txBody>
          <a:bodyPr wrap="square" rtlCol="0">
            <a:spAutoFit/>
          </a:bodyPr>
          <a:lstStyle/>
          <a:p>
            <a:pPr algn="r"/>
            <a:r>
              <a:rPr lang="fr-FR" sz="2800" dirty="0">
                <a:solidFill>
                  <a:schemeClr val="tx1">
                    <a:lumMod val="50000"/>
                    <a:lumOff val="50000"/>
                  </a:schemeClr>
                </a:solidFill>
              </a:rPr>
              <a:t>Préparation du matériel de formation et d'évaluation</a:t>
            </a:r>
            <a:endParaRPr lang="en-GB" sz="2800" dirty="0">
              <a:solidFill>
                <a:schemeClr val="tx1">
                  <a:lumMod val="50000"/>
                  <a:lumOff val="50000"/>
                </a:schemeClr>
              </a:solidFill>
            </a:endParaRPr>
          </a:p>
        </p:txBody>
      </p:sp>
    </p:spTree>
    <p:extLst>
      <p:ext uri="{BB962C8B-B14F-4D97-AF65-F5344CB8AC3E}">
        <p14:creationId xmlns:p14="http://schemas.microsoft.com/office/powerpoint/2010/main" val="940448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ângulo 6"/>
          <p:cNvSpPr/>
          <p:nvPr/>
        </p:nvSpPr>
        <p:spPr>
          <a:xfrm>
            <a:off x="609600" y="699492"/>
            <a:ext cx="7924800" cy="3970318"/>
          </a:xfrm>
          <a:prstGeom prst="rect">
            <a:avLst/>
          </a:prstGeom>
        </p:spPr>
        <p:txBody>
          <a:bodyPr wrap="square">
            <a:spAutoFit/>
          </a:bodyPr>
          <a:lstStyle/>
          <a:p>
            <a:r>
              <a:rPr lang="fr-FR" b="1" dirty="0"/>
              <a:t>La promotion de l'atelier devra être adaptée en fonction de votre groupe cible.</a:t>
            </a:r>
          </a:p>
          <a:p>
            <a:endParaRPr lang="fr-FR" dirty="0"/>
          </a:p>
          <a:p>
            <a:endParaRPr lang="fr-FR" dirty="0"/>
          </a:p>
          <a:p>
            <a:r>
              <a:rPr lang="fr-FR" dirty="0"/>
              <a:t>Par exemple, si vous avez un public interne - par exemple si vous êtes une école et que vous organisez un atelier pour vos enseignants et vos élèves, ou même pour les parents - vous pouvez utiliser vos médias sociaux ainsi que des affiches placées dans vos locaux pour annoncer l'activité et obtenir des inscriptions.</a:t>
            </a:r>
          </a:p>
          <a:p>
            <a:endParaRPr lang="fr-FR" dirty="0"/>
          </a:p>
          <a:p>
            <a:r>
              <a:rPr lang="fr-FR" dirty="0"/>
              <a:t>Si, en revanche, vous prévoyez d'organiser un événement pour des participants externes, vous devez prendre le temps de planifier et de mettre en œuvre un plan de diffusion plus approfondi. Il est très important de ne pas planifier trop tôt, car les gens pourraient reporter leur inscription à plus tard et l'oublier, mais aussi de ne pas planifier trop tard, car les gens pourraient ne pas avoir le temps de s'organiser pour participer.</a:t>
            </a:r>
            <a:endParaRPr lang="en-US" dirty="0"/>
          </a:p>
        </p:txBody>
      </p:sp>
      <p:sp>
        <p:nvSpPr>
          <p:cNvPr id="5" name="CaixaDeTexto 4"/>
          <p:cNvSpPr txBox="1"/>
          <p:nvPr/>
        </p:nvSpPr>
        <p:spPr>
          <a:xfrm>
            <a:off x="304800" y="6233652"/>
            <a:ext cx="7772400" cy="523220"/>
          </a:xfrm>
          <a:prstGeom prst="rect">
            <a:avLst/>
          </a:prstGeom>
          <a:noFill/>
        </p:spPr>
        <p:txBody>
          <a:bodyPr wrap="square" rtlCol="0">
            <a:spAutoFit/>
          </a:bodyPr>
          <a:lstStyle/>
          <a:p>
            <a:pPr algn="r"/>
            <a:r>
              <a:rPr lang="pt-PT" sz="2800" dirty="0">
                <a:solidFill>
                  <a:schemeClr val="tx1">
                    <a:lumMod val="50000"/>
                    <a:lumOff val="50000"/>
                  </a:schemeClr>
                </a:solidFill>
              </a:rPr>
              <a:t>Promouvoir l’événement</a:t>
            </a:r>
          </a:p>
        </p:txBody>
      </p:sp>
    </p:spTree>
    <p:extLst>
      <p:ext uri="{BB962C8B-B14F-4D97-AF65-F5344CB8AC3E}">
        <p14:creationId xmlns:p14="http://schemas.microsoft.com/office/powerpoint/2010/main" val="2812514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ângulo 6"/>
          <p:cNvSpPr/>
          <p:nvPr/>
        </p:nvSpPr>
        <p:spPr>
          <a:xfrm>
            <a:off x="609600" y="381000"/>
            <a:ext cx="7924800" cy="4247317"/>
          </a:xfrm>
          <a:prstGeom prst="rect">
            <a:avLst/>
          </a:prstGeom>
        </p:spPr>
        <p:txBody>
          <a:bodyPr wrap="square">
            <a:spAutoFit/>
          </a:bodyPr>
          <a:lstStyle/>
          <a:p>
            <a:r>
              <a:rPr lang="fr-FR" dirty="0"/>
              <a:t>Voici quelques idées d’actions de promotion :</a:t>
            </a:r>
          </a:p>
          <a:p>
            <a:endParaRPr lang="fr-FR" dirty="0"/>
          </a:p>
          <a:p>
            <a:pPr marL="285750" indent="-285750">
              <a:buFont typeface="Wingdings" panose="05000000000000000000" pitchFamily="2" charset="2"/>
              <a:buChar char="§"/>
            </a:pPr>
            <a:r>
              <a:rPr lang="fr-FR" dirty="0"/>
              <a:t>Diffusez les informations via les médias sociaux - utilisez les canaux les plus utilisés par vos groupes cibles - et si nécessaire, ayez recours à des annonces payantes.</a:t>
            </a:r>
          </a:p>
          <a:p>
            <a:pPr marL="285750" indent="-285750">
              <a:buFont typeface="Wingdings" panose="05000000000000000000" pitchFamily="2" charset="2"/>
              <a:buChar char="§"/>
            </a:pPr>
            <a:endParaRPr lang="fr-FR" dirty="0"/>
          </a:p>
          <a:p>
            <a:pPr marL="285750" indent="-285750">
              <a:buFont typeface="Wingdings" panose="05000000000000000000" pitchFamily="2" charset="2"/>
              <a:buChar char="§"/>
            </a:pPr>
            <a:r>
              <a:rPr lang="fr-FR" dirty="0"/>
              <a:t>Créez une bonne base de données de participants potentiels - par exemple, les écoles locales - et créez une mailing liste.</a:t>
            </a:r>
          </a:p>
          <a:p>
            <a:pPr marL="285750" indent="-285750">
              <a:buFont typeface="Wingdings" panose="05000000000000000000" pitchFamily="2" charset="2"/>
              <a:buChar char="§"/>
            </a:pPr>
            <a:endParaRPr lang="fr-FR" dirty="0"/>
          </a:p>
          <a:p>
            <a:pPr marL="285750" indent="-285750">
              <a:buFont typeface="Wingdings" panose="05000000000000000000" pitchFamily="2" charset="2"/>
              <a:buChar char="§"/>
            </a:pPr>
            <a:r>
              <a:rPr lang="fr-FR" dirty="0"/>
              <a:t>Contactez directement les écoles et les prestataires de services périscolaires.</a:t>
            </a:r>
          </a:p>
          <a:p>
            <a:endParaRPr lang="fr-FR" dirty="0"/>
          </a:p>
          <a:p>
            <a:r>
              <a:rPr lang="fr-FR" dirty="0"/>
              <a:t>Dans les deux cas, vous devez adapter la promotion à vos objectifs - s'ils sont commerciaux ou non, etc.</a:t>
            </a:r>
          </a:p>
          <a:p>
            <a:endParaRPr lang="fr-FR" dirty="0"/>
          </a:p>
          <a:p>
            <a:r>
              <a:rPr lang="fr-FR" dirty="0"/>
              <a:t>Vous trouverez également quelques exemples en annexe.</a:t>
            </a:r>
            <a:endParaRPr lang="en-US" dirty="0"/>
          </a:p>
        </p:txBody>
      </p:sp>
      <p:sp>
        <p:nvSpPr>
          <p:cNvPr id="5" name="CaixaDeTexto 4"/>
          <p:cNvSpPr txBox="1"/>
          <p:nvPr/>
        </p:nvSpPr>
        <p:spPr>
          <a:xfrm>
            <a:off x="304800" y="6233652"/>
            <a:ext cx="7772400" cy="523220"/>
          </a:xfrm>
          <a:prstGeom prst="rect">
            <a:avLst/>
          </a:prstGeom>
          <a:noFill/>
        </p:spPr>
        <p:txBody>
          <a:bodyPr wrap="square" rtlCol="0">
            <a:spAutoFit/>
          </a:bodyPr>
          <a:lstStyle/>
          <a:p>
            <a:pPr algn="r"/>
            <a:r>
              <a:rPr lang="pt-PT" sz="2800" dirty="0">
                <a:solidFill>
                  <a:schemeClr val="tx1">
                    <a:lumMod val="50000"/>
                    <a:lumOff val="50000"/>
                  </a:schemeClr>
                </a:solidFill>
              </a:rPr>
              <a:t>Promouvoir l’événement</a:t>
            </a:r>
          </a:p>
        </p:txBody>
      </p:sp>
    </p:spTree>
    <p:extLst>
      <p:ext uri="{BB962C8B-B14F-4D97-AF65-F5344CB8AC3E}">
        <p14:creationId xmlns:p14="http://schemas.microsoft.com/office/powerpoint/2010/main" val="4017520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m 1" descr="Uma imagem com preto, escuridão&#10;&#10;Descrição gerada automaticamente">
            <a:extLst>
              <a:ext uri="{FF2B5EF4-FFF2-40B4-BE49-F238E27FC236}">
                <a16:creationId xmlns:a16="http://schemas.microsoft.com/office/drawing/2014/main" id="{D2E09A3E-260B-56B0-D48E-B0963BD86C46}"/>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364691" y="1079715"/>
            <a:ext cx="2668436" cy="1189837"/>
          </a:xfrm>
          <a:prstGeom prst="rect">
            <a:avLst/>
          </a:prstGeom>
        </p:spPr>
      </p:pic>
      <p:sp>
        <p:nvSpPr>
          <p:cNvPr id="7" name="CaixaDeTexto 6">
            <a:extLst>
              <a:ext uri="{FF2B5EF4-FFF2-40B4-BE49-F238E27FC236}">
                <a16:creationId xmlns:a16="http://schemas.microsoft.com/office/drawing/2014/main" id="{C9108583-AB1B-B94C-08F2-2F740EE0F5B2}"/>
              </a:ext>
            </a:extLst>
          </p:cNvPr>
          <p:cNvSpPr txBox="1"/>
          <p:nvPr/>
        </p:nvSpPr>
        <p:spPr>
          <a:xfrm>
            <a:off x="2497178" y="2843430"/>
            <a:ext cx="4489356" cy="507831"/>
          </a:xfrm>
          <a:prstGeom prst="rect">
            <a:avLst/>
          </a:prstGeom>
          <a:noFill/>
        </p:spPr>
        <p:txBody>
          <a:bodyPr wrap="square" rtlCol="0">
            <a:spAutoFit/>
          </a:bodyPr>
          <a:lstStyle/>
          <a:p>
            <a:pPr algn="ctr"/>
            <a:r>
              <a:rPr lang="pt-PT" sz="27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www.spaceguardians.eu</a:t>
            </a:r>
            <a:endParaRPr lang="en-GB" sz="2700" b="1" dirty="0">
              <a:solidFill>
                <a:srgbClr val="00B0F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5" name="Conexão reta 24">
            <a:extLst>
              <a:ext uri="{FF2B5EF4-FFF2-40B4-BE49-F238E27FC236}">
                <a16:creationId xmlns:a16="http://schemas.microsoft.com/office/drawing/2014/main" id="{07A42DA3-9646-ABC8-582E-D385417C525A}"/>
              </a:ext>
            </a:extLst>
          </p:cNvPr>
          <p:cNvCxnSpPr/>
          <p:nvPr/>
        </p:nvCxnSpPr>
        <p:spPr>
          <a:xfrm>
            <a:off x="1383029" y="4569143"/>
            <a:ext cx="63779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 name="Agrupar 3">
            <a:extLst>
              <a:ext uri="{FF2B5EF4-FFF2-40B4-BE49-F238E27FC236}">
                <a16:creationId xmlns:a16="http://schemas.microsoft.com/office/drawing/2014/main" id="{C0C298E2-B2BD-F58A-E1BB-FB3C6DD97894}"/>
              </a:ext>
            </a:extLst>
          </p:cNvPr>
          <p:cNvGrpSpPr/>
          <p:nvPr/>
        </p:nvGrpSpPr>
        <p:grpSpPr>
          <a:xfrm>
            <a:off x="699070" y="4853333"/>
            <a:ext cx="7745861" cy="601066"/>
            <a:chOff x="957219" y="5328110"/>
            <a:chExt cx="10327815" cy="801421"/>
          </a:xfrm>
        </p:grpSpPr>
        <p:pic>
          <p:nvPicPr>
            <p:cNvPr id="10" name="Imagem 9" descr="boon1-01.png">
              <a:extLst>
                <a:ext uri="{FF2B5EF4-FFF2-40B4-BE49-F238E27FC236}">
                  <a16:creationId xmlns:a16="http://schemas.microsoft.com/office/drawing/2014/main" id="{EE7C9835-8D4B-F0BF-5B36-A162E3338799}"/>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6567203" y="5440623"/>
              <a:ext cx="908044" cy="576394"/>
            </a:xfrm>
            <a:prstGeom prst="rect">
              <a:avLst/>
            </a:prstGeom>
          </p:spPr>
        </p:pic>
        <p:pic>
          <p:nvPicPr>
            <p:cNvPr id="12" name="Picture 2" descr="Civic">
              <a:extLst>
                <a:ext uri="{FF2B5EF4-FFF2-40B4-BE49-F238E27FC236}">
                  <a16:creationId xmlns:a16="http://schemas.microsoft.com/office/drawing/2014/main" id="{A911ADC9-306C-D88F-7A7B-BF90D13DE81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7219" y="5598373"/>
              <a:ext cx="1043580" cy="2608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spaceguardians.eu/sites/spaceguardians.eu/files/styles/large/public/partners/logo/lam.jpg?itok=KPiAtXuY">
              <a:extLst>
                <a:ext uri="{FF2B5EF4-FFF2-40B4-BE49-F238E27FC236}">
                  <a16:creationId xmlns:a16="http://schemas.microsoft.com/office/drawing/2014/main" id="{01F18C24-6A39-EDA3-6B5D-D8170561E89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95730" y="5500294"/>
              <a:ext cx="1433894" cy="4570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E35B77A-6195-10AE-2EBD-79E752E4FD6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40636" y="5498080"/>
              <a:ext cx="1744398" cy="461481"/>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m 19" descr="Uma imagem com preto, captura de ecrã, escuridão&#10;&#10;Descrição gerada automaticamente">
              <a:extLst>
                <a:ext uri="{FF2B5EF4-FFF2-40B4-BE49-F238E27FC236}">
                  <a16:creationId xmlns:a16="http://schemas.microsoft.com/office/drawing/2014/main" id="{0B346177-25A5-F84D-9458-555778AC1F3B}"/>
                </a:ext>
              </a:extLst>
            </p:cNvPr>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438378" y="5593400"/>
              <a:ext cx="1819773" cy="270840"/>
            </a:xfrm>
            <a:prstGeom prst="rect">
              <a:avLst/>
            </a:prstGeom>
          </p:spPr>
        </p:pic>
        <p:pic>
          <p:nvPicPr>
            <p:cNvPr id="3" name="Picture 2" descr="AKNOW logo">
              <a:extLst>
                <a:ext uri="{FF2B5EF4-FFF2-40B4-BE49-F238E27FC236}">
                  <a16:creationId xmlns:a16="http://schemas.microsoft.com/office/drawing/2014/main" id="{EA6E62CF-376B-3BAD-762B-4FCE737A8FF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12826" y="5328110"/>
              <a:ext cx="1190229" cy="8014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58150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m 3" descr="Uma imagem com texto, Tipo de letra, captura de ecrã, Gráficos&#10;&#10;Descrição gerada automaticamente">
            <a:extLst>
              <a:ext uri="{FF2B5EF4-FFF2-40B4-BE49-F238E27FC236}">
                <a16:creationId xmlns:a16="http://schemas.microsoft.com/office/drawing/2014/main" id="{5E842D85-B95C-92E4-1FAB-5786271990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751" y="4901767"/>
            <a:ext cx="2880534" cy="604322"/>
          </a:xfrm>
          <a:prstGeom prst="rect">
            <a:avLst/>
          </a:prstGeom>
        </p:spPr>
      </p:pic>
      <p:sp>
        <p:nvSpPr>
          <p:cNvPr id="6" name="CaixaDeTexto 5">
            <a:extLst>
              <a:ext uri="{FF2B5EF4-FFF2-40B4-BE49-F238E27FC236}">
                <a16:creationId xmlns:a16="http://schemas.microsoft.com/office/drawing/2014/main" id="{BCF3FA19-8C86-21C8-B31F-0B621FE000F6}"/>
              </a:ext>
            </a:extLst>
          </p:cNvPr>
          <p:cNvSpPr txBox="1"/>
          <p:nvPr/>
        </p:nvSpPr>
        <p:spPr>
          <a:xfrm>
            <a:off x="3892909" y="4907297"/>
            <a:ext cx="4573329" cy="646331"/>
          </a:xfrm>
          <a:prstGeom prst="rect">
            <a:avLst/>
          </a:prstGeom>
          <a:noFill/>
        </p:spPr>
        <p:txBody>
          <a:bodyPr wrap="square">
            <a:spAutoFit/>
          </a:bodyPr>
          <a:lstStyle/>
          <a:p>
            <a:r>
              <a:rPr lang="en-GB"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
        <p:nvSpPr>
          <p:cNvPr id="7" name="CaixaDeTexto 6">
            <a:extLst>
              <a:ext uri="{FF2B5EF4-FFF2-40B4-BE49-F238E27FC236}">
                <a16:creationId xmlns:a16="http://schemas.microsoft.com/office/drawing/2014/main" id="{C9108583-AB1B-B94C-08F2-2F740EE0F5B2}"/>
              </a:ext>
            </a:extLst>
          </p:cNvPr>
          <p:cNvSpPr txBox="1"/>
          <p:nvPr/>
        </p:nvSpPr>
        <p:spPr>
          <a:xfrm>
            <a:off x="2327321" y="2810490"/>
            <a:ext cx="4489356" cy="1546577"/>
          </a:xfrm>
          <a:prstGeom prst="rect">
            <a:avLst/>
          </a:prstGeom>
          <a:noFill/>
        </p:spPr>
        <p:txBody>
          <a:bodyPr wrap="square" rtlCol="0">
            <a:spAutoFit/>
          </a:bodyPr>
          <a:lstStyle/>
          <a:p>
            <a:pPr algn="ctr"/>
            <a:r>
              <a:rPr lang="pt-PT" sz="13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Created</a:t>
            </a:r>
            <a:r>
              <a:rPr lang="pt-PT" sz="13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pt-PT" sz="13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by</a:t>
            </a:r>
            <a:r>
              <a:rPr lang="pt-PT" sz="1350" dirty="0">
                <a:solidFill>
                  <a:schemeClr val="bg1"/>
                </a:solidFill>
                <a:latin typeface="Open Sans" panose="020B0606030504020204" pitchFamily="34" charset="0"/>
                <a:ea typeface="Open Sans" panose="020B0606030504020204" pitchFamily="34" charset="0"/>
                <a:cs typeface="Open Sans" panose="020B0606030504020204" pitchFamily="34" charset="0"/>
              </a:rPr>
              <a:t> BOON </a:t>
            </a:r>
            <a:r>
              <a:rPr lang="pt-PT" sz="13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Unip</a:t>
            </a:r>
            <a:r>
              <a:rPr lang="pt-PT" sz="13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pt-PT" sz="13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Lda</a:t>
            </a:r>
            <a:endParaRPr lang="pt-PT" sz="13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pt-PT" sz="13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Music</a:t>
            </a:r>
            <a:r>
              <a:rPr lang="pt-PT" sz="13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pt-PT" sz="13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by</a:t>
            </a:r>
            <a:r>
              <a:rPr lang="pt-PT" sz="1350" dirty="0">
                <a:solidFill>
                  <a:schemeClr val="bg1"/>
                </a:solidFill>
                <a:latin typeface="Open Sans" panose="020B0606030504020204" pitchFamily="34" charset="0"/>
                <a:ea typeface="Open Sans" panose="020B0606030504020204" pitchFamily="34" charset="0"/>
                <a:cs typeface="Open Sans" panose="020B0606030504020204" pitchFamily="34" charset="0"/>
              </a:rPr>
              <a:t> freesound.com</a:t>
            </a:r>
          </a:p>
          <a:p>
            <a:pPr algn="ctr"/>
            <a:endParaRPr lang="pt-PT" sz="13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pt-PT" sz="13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pt-PT" sz="13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pt-PT" sz="13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pt-PT" sz="13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May</a:t>
            </a:r>
            <a:r>
              <a:rPr lang="pt-PT" sz="1350" dirty="0">
                <a:solidFill>
                  <a:schemeClr val="bg1"/>
                </a:solidFill>
                <a:latin typeface="Open Sans" panose="020B0606030504020204" pitchFamily="34" charset="0"/>
                <a:ea typeface="Open Sans" panose="020B0606030504020204" pitchFamily="34" charset="0"/>
                <a:cs typeface="Open Sans" panose="020B0606030504020204" pitchFamily="34" charset="0"/>
              </a:rPr>
              <a:t> 2023</a:t>
            </a:r>
            <a:endParaRPr lang="en-GB" sz="13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Conexão reta 7">
            <a:extLst>
              <a:ext uri="{FF2B5EF4-FFF2-40B4-BE49-F238E27FC236}">
                <a16:creationId xmlns:a16="http://schemas.microsoft.com/office/drawing/2014/main" id="{276BD44E-43C5-685E-5198-E26193B315A9}"/>
              </a:ext>
            </a:extLst>
          </p:cNvPr>
          <p:cNvCxnSpPr/>
          <p:nvPr/>
        </p:nvCxnSpPr>
        <p:spPr>
          <a:xfrm>
            <a:off x="1383029" y="4569143"/>
            <a:ext cx="63779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Imagem 8" descr="Uma imagem com preto, escuridão&#10;&#10;Descrição gerada automaticamente">
            <a:extLst>
              <a:ext uri="{FF2B5EF4-FFF2-40B4-BE49-F238E27FC236}">
                <a16:creationId xmlns:a16="http://schemas.microsoft.com/office/drawing/2014/main" id="{13C73775-F835-2485-54ED-87E8EABB9AA2}"/>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364691" y="1079715"/>
            <a:ext cx="2668436" cy="1189837"/>
          </a:xfrm>
          <a:prstGeom prst="rect">
            <a:avLst/>
          </a:prstGeom>
        </p:spPr>
      </p:pic>
    </p:spTree>
    <p:extLst>
      <p:ext uri="{BB962C8B-B14F-4D97-AF65-F5344CB8AC3E}">
        <p14:creationId xmlns:p14="http://schemas.microsoft.com/office/powerpoint/2010/main" val="1909146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ângulo 6"/>
          <p:cNvSpPr/>
          <p:nvPr/>
        </p:nvSpPr>
        <p:spPr>
          <a:xfrm>
            <a:off x="609600" y="2286000"/>
            <a:ext cx="7924800" cy="1323439"/>
          </a:xfrm>
          <a:prstGeom prst="rect">
            <a:avLst/>
          </a:prstGeom>
        </p:spPr>
        <p:txBody>
          <a:bodyPr wrap="square">
            <a:spAutoFit/>
          </a:bodyPr>
          <a:lstStyle/>
          <a:p>
            <a:pPr algn="ctr"/>
            <a:endParaRPr lang="en-US" sz="2000" dirty="0"/>
          </a:p>
          <a:p>
            <a:pPr marL="285750" indent="-285750" algn="ctr">
              <a:buClr>
                <a:schemeClr val="accent1"/>
              </a:buClr>
              <a:buFont typeface="Wingdings" panose="05000000000000000000" pitchFamily="2" charset="2"/>
              <a:buChar char="§"/>
            </a:pPr>
            <a:r>
              <a:rPr lang="en-US" sz="2000" dirty="0"/>
              <a:t>Introduction</a:t>
            </a:r>
          </a:p>
          <a:p>
            <a:pPr marL="285750" indent="-285750" algn="ctr">
              <a:buClr>
                <a:schemeClr val="accent1"/>
              </a:buClr>
              <a:buFont typeface="Wingdings" panose="05000000000000000000" pitchFamily="2" charset="2"/>
              <a:buChar char="§"/>
            </a:pPr>
            <a:r>
              <a:rPr lang="en-US" sz="2000" dirty="0"/>
              <a:t>Programme</a:t>
            </a:r>
          </a:p>
          <a:p>
            <a:pPr marL="285750" indent="-285750" algn="ctr">
              <a:buClr>
                <a:schemeClr val="accent1"/>
              </a:buClr>
              <a:buFont typeface="Wingdings" panose="05000000000000000000" pitchFamily="2" charset="2"/>
              <a:buChar char="§"/>
            </a:pPr>
            <a:r>
              <a:rPr lang="en-US" sz="2000" dirty="0" err="1"/>
              <a:t>Préparation</a:t>
            </a:r>
            <a:endParaRPr lang="en-US" sz="2000" dirty="0"/>
          </a:p>
        </p:txBody>
      </p:sp>
      <p:sp>
        <p:nvSpPr>
          <p:cNvPr id="5" name="CaixaDeTexto 4"/>
          <p:cNvSpPr txBox="1"/>
          <p:nvPr/>
        </p:nvSpPr>
        <p:spPr>
          <a:xfrm>
            <a:off x="3733800" y="838200"/>
            <a:ext cx="1943100" cy="523220"/>
          </a:xfrm>
          <a:prstGeom prst="rect">
            <a:avLst/>
          </a:prstGeom>
          <a:noFill/>
        </p:spPr>
        <p:txBody>
          <a:bodyPr wrap="square" rtlCol="0">
            <a:spAutoFit/>
          </a:bodyPr>
          <a:lstStyle/>
          <a:p>
            <a:pPr algn="ctr"/>
            <a:r>
              <a:rPr lang="en-GB" sz="2800" dirty="0" err="1">
                <a:solidFill>
                  <a:schemeClr val="tx1">
                    <a:lumMod val="50000"/>
                    <a:lumOff val="50000"/>
                  </a:schemeClr>
                </a:solidFill>
              </a:rPr>
              <a:t>Sommaire</a:t>
            </a:r>
            <a:endParaRPr lang="en-GB" sz="2800" dirty="0">
              <a:solidFill>
                <a:schemeClr val="tx1">
                  <a:lumMod val="50000"/>
                  <a:lumOff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02020"/>
        </a:solidFill>
        <a:effectLst/>
      </p:bgPr>
    </p:bg>
    <p:spTree>
      <p:nvGrpSpPr>
        <p:cNvPr id="1" name=""/>
        <p:cNvGrpSpPr/>
        <p:nvPr/>
      </p:nvGrpSpPr>
      <p:grpSpPr>
        <a:xfrm>
          <a:off x="0" y="0"/>
          <a:ext cx="0" cy="0"/>
          <a:chOff x="0" y="0"/>
          <a:chExt cx="0" cy="0"/>
        </a:xfrm>
      </p:grpSpPr>
      <p:sp>
        <p:nvSpPr>
          <p:cNvPr id="2" name="Rectângulo 1">
            <a:extLst>
              <a:ext uri="{FF2B5EF4-FFF2-40B4-BE49-F238E27FC236}">
                <a16:creationId xmlns:a16="http://schemas.microsoft.com/office/drawing/2014/main" id="{7E36781D-F4D5-493A-84B6-589A3602A404}"/>
              </a:ext>
            </a:extLst>
          </p:cNvPr>
          <p:cNvSpPr/>
          <p:nvPr/>
        </p:nvSpPr>
        <p:spPr>
          <a:xfrm>
            <a:off x="415159" y="2309494"/>
            <a:ext cx="8313682" cy="707886"/>
          </a:xfrm>
          <a:prstGeom prst="rect">
            <a:avLst/>
          </a:prstGeom>
        </p:spPr>
        <p:txBody>
          <a:bodyPr wrap="square">
            <a:spAutoFit/>
          </a:bodyPr>
          <a:lstStyle/>
          <a:p>
            <a:pPr algn="ctr"/>
            <a:r>
              <a:rPr lang="en-GB" sz="4000" u="sng" dirty="0">
                <a:solidFill>
                  <a:schemeClr val="bg1"/>
                </a:solidFill>
              </a:rPr>
              <a:t>INTRODUCTION</a:t>
            </a:r>
          </a:p>
        </p:txBody>
      </p:sp>
      <p:pic>
        <p:nvPicPr>
          <p:cNvPr id="4" name="Imagem 3">
            <a:extLst>
              <a:ext uri="{FF2B5EF4-FFF2-40B4-BE49-F238E27FC236}">
                <a16:creationId xmlns:a16="http://schemas.microsoft.com/office/drawing/2014/main" id="{07BFF725-4BAF-410B-BFC5-EAAD2B7E9FD0}"/>
              </a:ext>
            </a:extLst>
          </p:cNvPr>
          <p:cNvPicPr>
            <a:picLocks noChangeAspect="1"/>
          </p:cNvPicPr>
          <p:nvPr/>
        </p:nvPicPr>
        <p:blipFill rotWithShape="1">
          <a:blip r:embed="rId2">
            <a:duotone>
              <a:schemeClr val="accent6">
                <a:shade val="45000"/>
                <a:satMod val="135000"/>
              </a:schemeClr>
              <a:prstClr val="white"/>
            </a:duotone>
            <a:alphaModFix/>
            <a:lum bright="-87000" contrast="-6000"/>
          </a:blip>
          <a:srcRect l="320" t="28601" r="-320" b="49986"/>
          <a:stretch/>
        </p:blipFill>
        <p:spPr>
          <a:xfrm>
            <a:off x="2586" y="4343401"/>
            <a:ext cx="9141414" cy="2514599"/>
          </a:xfrm>
          <a:prstGeom prst="rect">
            <a:avLst/>
          </a:prstGeom>
        </p:spPr>
      </p:pic>
    </p:spTree>
    <p:extLst>
      <p:ext uri="{BB962C8B-B14F-4D97-AF65-F5344CB8AC3E}">
        <p14:creationId xmlns:p14="http://schemas.microsoft.com/office/powerpoint/2010/main" val="4163715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04800" y="6233652"/>
            <a:ext cx="7772400" cy="523220"/>
          </a:xfrm>
          <a:prstGeom prst="rect">
            <a:avLst/>
          </a:prstGeom>
          <a:noFill/>
        </p:spPr>
        <p:txBody>
          <a:bodyPr wrap="square" rtlCol="0">
            <a:spAutoFit/>
          </a:bodyPr>
          <a:lstStyle/>
          <a:p>
            <a:pPr algn="r"/>
            <a:r>
              <a:rPr lang="pt-PT" sz="2800" dirty="0">
                <a:solidFill>
                  <a:schemeClr val="tx1">
                    <a:lumMod val="50000"/>
                    <a:lumOff val="50000"/>
                  </a:schemeClr>
                </a:solidFill>
              </a:rPr>
              <a:t>I</a:t>
            </a:r>
            <a:r>
              <a:rPr lang="en-GB" sz="2800" dirty="0" err="1">
                <a:solidFill>
                  <a:schemeClr val="tx1">
                    <a:lumMod val="50000"/>
                    <a:lumOff val="50000"/>
                  </a:schemeClr>
                </a:solidFill>
              </a:rPr>
              <a:t>ntroduction</a:t>
            </a:r>
            <a:endParaRPr lang="en-GB" sz="2800" dirty="0">
              <a:solidFill>
                <a:schemeClr val="tx1">
                  <a:lumMod val="50000"/>
                  <a:lumOff val="50000"/>
                </a:schemeClr>
              </a:solidFill>
            </a:endParaRPr>
          </a:p>
        </p:txBody>
      </p:sp>
      <p:sp>
        <p:nvSpPr>
          <p:cNvPr id="2" name="Rectangle 1">
            <a:extLst>
              <a:ext uri="{FF2B5EF4-FFF2-40B4-BE49-F238E27FC236}">
                <a16:creationId xmlns:a16="http://schemas.microsoft.com/office/drawing/2014/main" id="{5297E813-38F8-4B32-9082-78618A123AF5}"/>
              </a:ext>
            </a:extLst>
          </p:cNvPr>
          <p:cNvSpPr/>
          <p:nvPr/>
        </p:nvSpPr>
        <p:spPr>
          <a:xfrm>
            <a:off x="647700" y="1447800"/>
            <a:ext cx="7848600" cy="3447098"/>
          </a:xfrm>
          <a:prstGeom prst="rect">
            <a:avLst/>
          </a:prstGeom>
        </p:spPr>
        <p:txBody>
          <a:bodyPr wrap="square">
            <a:spAutoFit/>
          </a:bodyPr>
          <a:lstStyle/>
          <a:p>
            <a:r>
              <a:rPr lang="fr-FR" dirty="0"/>
              <a:t>Les </a:t>
            </a:r>
            <a:r>
              <a:rPr lang="fr-FR" sz="2000" b="1" dirty="0"/>
              <a:t>ateliers</a:t>
            </a:r>
            <a:r>
              <a:rPr lang="fr-FR" b="1" dirty="0"/>
              <a:t> </a:t>
            </a:r>
            <a:r>
              <a:rPr lang="fr-FR" dirty="0"/>
              <a:t>sont des temps destinés aux éducateurs et aux enfants et axés sur les résultats de SpaceGuardians2. Ils visent à : </a:t>
            </a:r>
          </a:p>
          <a:p>
            <a:endParaRPr lang="fr-FR" dirty="0"/>
          </a:p>
          <a:p>
            <a:pPr marL="285750" indent="-285750">
              <a:buFont typeface="Wingdings" panose="05000000000000000000" pitchFamily="2" charset="2"/>
              <a:buChar char="§"/>
            </a:pPr>
            <a:r>
              <a:rPr lang="fr-FR" dirty="0"/>
              <a:t>promouvoir l'enseignement de l'astronomie et des STEM</a:t>
            </a:r>
          </a:p>
          <a:p>
            <a:pPr marL="285750" indent="-285750">
              <a:buFont typeface="Wingdings" panose="05000000000000000000" pitchFamily="2" charset="2"/>
              <a:buChar char="§"/>
            </a:pPr>
            <a:r>
              <a:rPr lang="fr-FR" dirty="0"/>
              <a:t>améliorer les connaissances des enfants et des éducateurs en matière d'astronomie</a:t>
            </a:r>
          </a:p>
          <a:p>
            <a:pPr marL="285750" indent="-285750">
              <a:buFont typeface="Wingdings" panose="05000000000000000000" pitchFamily="2" charset="2"/>
              <a:buChar char="§"/>
            </a:pPr>
            <a:r>
              <a:rPr lang="fr-FR" dirty="0"/>
              <a:t>encourager l'utilisation du jeu de plateau et du cadre d'apprentissage par les écoles et les éducateurs</a:t>
            </a:r>
          </a:p>
          <a:p>
            <a:endParaRPr lang="fr-FR" dirty="0"/>
          </a:p>
          <a:p>
            <a:r>
              <a:rPr lang="fr-FR" dirty="0"/>
              <a:t>Les ateliers se déroulent dans un cadre ludique afin d'encourager la participation et de plaider en faveur de l'utilisation de l'apprentissage actif et des approches d'apprentissage ludiques.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02020"/>
        </a:solidFill>
        <a:effectLst/>
      </p:bgPr>
    </p:bg>
    <p:spTree>
      <p:nvGrpSpPr>
        <p:cNvPr id="1" name=""/>
        <p:cNvGrpSpPr/>
        <p:nvPr/>
      </p:nvGrpSpPr>
      <p:grpSpPr>
        <a:xfrm>
          <a:off x="0" y="0"/>
          <a:ext cx="0" cy="0"/>
          <a:chOff x="0" y="0"/>
          <a:chExt cx="0" cy="0"/>
        </a:xfrm>
      </p:grpSpPr>
      <p:sp>
        <p:nvSpPr>
          <p:cNvPr id="2" name="Rectângulo 1">
            <a:extLst>
              <a:ext uri="{FF2B5EF4-FFF2-40B4-BE49-F238E27FC236}">
                <a16:creationId xmlns:a16="http://schemas.microsoft.com/office/drawing/2014/main" id="{7E36781D-F4D5-493A-84B6-589A3602A404}"/>
              </a:ext>
            </a:extLst>
          </p:cNvPr>
          <p:cNvSpPr/>
          <p:nvPr/>
        </p:nvSpPr>
        <p:spPr>
          <a:xfrm>
            <a:off x="415159" y="2309494"/>
            <a:ext cx="8313682" cy="707886"/>
          </a:xfrm>
          <a:prstGeom prst="rect">
            <a:avLst/>
          </a:prstGeom>
        </p:spPr>
        <p:txBody>
          <a:bodyPr wrap="square">
            <a:spAutoFit/>
          </a:bodyPr>
          <a:lstStyle/>
          <a:p>
            <a:pPr algn="ctr"/>
            <a:r>
              <a:rPr lang="en-GB" sz="4000" u="sng" dirty="0">
                <a:solidFill>
                  <a:schemeClr val="bg1"/>
                </a:solidFill>
              </a:rPr>
              <a:t>PROGRAMME</a:t>
            </a:r>
          </a:p>
        </p:txBody>
      </p:sp>
      <p:pic>
        <p:nvPicPr>
          <p:cNvPr id="4" name="Imagem 3">
            <a:extLst>
              <a:ext uri="{FF2B5EF4-FFF2-40B4-BE49-F238E27FC236}">
                <a16:creationId xmlns:a16="http://schemas.microsoft.com/office/drawing/2014/main" id="{07BFF725-4BAF-410B-BFC5-EAAD2B7E9FD0}"/>
              </a:ext>
            </a:extLst>
          </p:cNvPr>
          <p:cNvPicPr>
            <a:picLocks noChangeAspect="1"/>
          </p:cNvPicPr>
          <p:nvPr/>
        </p:nvPicPr>
        <p:blipFill rotWithShape="1">
          <a:blip r:embed="rId2">
            <a:duotone>
              <a:schemeClr val="accent6">
                <a:shade val="45000"/>
                <a:satMod val="135000"/>
              </a:schemeClr>
              <a:prstClr val="white"/>
            </a:duotone>
            <a:alphaModFix/>
            <a:lum bright="-87000" contrast="-6000"/>
          </a:blip>
          <a:srcRect l="320" t="28601" r="-320" b="49986"/>
          <a:stretch/>
        </p:blipFill>
        <p:spPr>
          <a:xfrm>
            <a:off x="2586" y="4343401"/>
            <a:ext cx="9141414" cy="2514599"/>
          </a:xfrm>
          <a:prstGeom prst="rect">
            <a:avLst/>
          </a:prstGeom>
        </p:spPr>
      </p:pic>
    </p:spTree>
    <p:extLst>
      <p:ext uri="{BB962C8B-B14F-4D97-AF65-F5344CB8AC3E}">
        <p14:creationId xmlns:p14="http://schemas.microsoft.com/office/powerpoint/2010/main" val="2851776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304800" y="6233652"/>
            <a:ext cx="7772400" cy="523220"/>
          </a:xfrm>
          <a:prstGeom prst="rect">
            <a:avLst/>
          </a:prstGeom>
          <a:noFill/>
        </p:spPr>
        <p:txBody>
          <a:bodyPr wrap="square" rtlCol="0">
            <a:spAutoFit/>
          </a:bodyPr>
          <a:lstStyle/>
          <a:p>
            <a:pPr algn="r"/>
            <a:r>
              <a:rPr lang="en-GB" sz="2800" dirty="0">
                <a:solidFill>
                  <a:schemeClr val="tx1">
                    <a:lumMod val="50000"/>
                    <a:lumOff val="50000"/>
                  </a:schemeClr>
                </a:solidFill>
              </a:rPr>
              <a:t>Vue </a:t>
            </a:r>
            <a:r>
              <a:rPr lang="en-GB" sz="2800" dirty="0" err="1">
                <a:solidFill>
                  <a:schemeClr val="tx1">
                    <a:lumMod val="50000"/>
                    <a:lumOff val="50000"/>
                  </a:schemeClr>
                </a:solidFill>
              </a:rPr>
              <a:t>d'ensemble</a:t>
            </a:r>
            <a:endParaRPr lang="en-GB" sz="2800" dirty="0">
              <a:solidFill>
                <a:schemeClr val="tx1">
                  <a:lumMod val="50000"/>
                  <a:lumOff val="50000"/>
                </a:schemeClr>
              </a:solidFill>
            </a:endParaRPr>
          </a:p>
        </p:txBody>
      </p:sp>
      <p:graphicFrame>
        <p:nvGraphicFramePr>
          <p:cNvPr id="2" name="Tabela 1">
            <a:extLst>
              <a:ext uri="{FF2B5EF4-FFF2-40B4-BE49-F238E27FC236}">
                <a16:creationId xmlns:a16="http://schemas.microsoft.com/office/drawing/2014/main" id="{168E1FA7-CE8C-8855-D022-EF3F79A129EA}"/>
              </a:ext>
            </a:extLst>
          </p:cNvPr>
          <p:cNvGraphicFramePr>
            <a:graphicFrameLocks noGrp="1"/>
          </p:cNvGraphicFramePr>
          <p:nvPr>
            <p:extLst>
              <p:ext uri="{D42A27DB-BD31-4B8C-83A1-F6EECF244321}">
                <p14:modId xmlns:p14="http://schemas.microsoft.com/office/powerpoint/2010/main" val="2177696181"/>
              </p:ext>
            </p:extLst>
          </p:nvPr>
        </p:nvGraphicFramePr>
        <p:xfrm>
          <a:off x="457200" y="2002660"/>
          <a:ext cx="8153400" cy="2645540"/>
        </p:xfrm>
        <a:graphic>
          <a:graphicData uri="http://schemas.openxmlformats.org/drawingml/2006/table">
            <a:tbl>
              <a:tblPr firstCol="1">
                <a:tableStyleId>{5C22544A-7EE6-4342-B048-85BDC9FD1C3A}</a:tableStyleId>
              </a:tblPr>
              <a:tblGrid>
                <a:gridCol w="1844221">
                  <a:extLst>
                    <a:ext uri="{9D8B030D-6E8A-4147-A177-3AD203B41FA5}">
                      <a16:colId xmlns:a16="http://schemas.microsoft.com/office/drawing/2014/main" val="1841129938"/>
                    </a:ext>
                  </a:extLst>
                </a:gridCol>
                <a:gridCol w="6309179">
                  <a:extLst>
                    <a:ext uri="{9D8B030D-6E8A-4147-A177-3AD203B41FA5}">
                      <a16:colId xmlns:a16="http://schemas.microsoft.com/office/drawing/2014/main" val="561644272"/>
                    </a:ext>
                  </a:extLst>
                </a:gridCol>
              </a:tblGrid>
              <a:tr h="1501523">
                <a:tc>
                  <a:txBody>
                    <a:bodyPr/>
                    <a:lstStyle/>
                    <a:p>
                      <a:pPr>
                        <a:lnSpc>
                          <a:spcPct val="100000"/>
                        </a:lnSpc>
                        <a:spcBef>
                          <a:spcPts val="600"/>
                        </a:spcBef>
                        <a:spcAft>
                          <a:spcPts val="600"/>
                        </a:spcAft>
                      </a:pPr>
                      <a:r>
                        <a:rPr lang="en-GB" sz="1600" dirty="0" err="1">
                          <a:effectLst/>
                          <a:latin typeface="+mn-lt"/>
                          <a:ea typeface="Times New Roman" panose="02020603050405020304" pitchFamily="18" charset="0"/>
                          <a:cs typeface="Times New Roman" panose="02020603050405020304" pitchFamily="18" charset="0"/>
                        </a:rPr>
                        <a:t>Objectifs</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285750" indent="-285750">
                        <a:buFont typeface="Wingdings" panose="05000000000000000000" pitchFamily="2" charset="2"/>
                        <a:buChar char="§"/>
                      </a:pPr>
                      <a:r>
                        <a:rPr lang="fr-FR" sz="1600" dirty="0"/>
                        <a:t>promouvoir l'enseignement de l'astronomie et des STEM</a:t>
                      </a:r>
                    </a:p>
                    <a:p>
                      <a:pPr marL="285750" indent="-285750">
                        <a:buFont typeface="Wingdings" panose="05000000000000000000" pitchFamily="2" charset="2"/>
                        <a:buChar char="§"/>
                      </a:pPr>
                      <a:r>
                        <a:rPr lang="fr-FR" sz="1600" dirty="0"/>
                        <a:t>améliorer les connaissances des enfants et des éducateurs en matière d'astronomie</a:t>
                      </a:r>
                    </a:p>
                    <a:p>
                      <a:pPr marL="285750" indent="-285750">
                        <a:buFont typeface="Wingdings" panose="05000000000000000000" pitchFamily="2" charset="2"/>
                        <a:buChar char="§"/>
                      </a:pPr>
                      <a:r>
                        <a:rPr lang="fr-FR" sz="1600" dirty="0"/>
                        <a:t>encourager l'utilisation du jeu de plateau et du cadre d'apprentissage par les écoles et les éducateurs</a:t>
                      </a:r>
                    </a:p>
                  </a:txBody>
                  <a:tcPr marL="68580" marR="68580" marT="0" marB="0"/>
                </a:tc>
                <a:extLst>
                  <a:ext uri="{0D108BD9-81ED-4DB2-BD59-A6C34878D82A}">
                    <a16:rowId xmlns:a16="http://schemas.microsoft.com/office/drawing/2014/main" val="2482876779"/>
                  </a:ext>
                </a:extLst>
              </a:tr>
              <a:tr h="286004">
                <a:tc>
                  <a:txBody>
                    <a:bodyPr/>
                    <a:lstStyle/>
                    <a:p>
                      <a:pPr>
                        <a:lnSpc>
                          <a:spcPct val="100000"/>
                        </a:lnSpc>
                        <a:spcBef>
                          <a:spcPts val="600"/>
                        </a:spcBef>
                        <a:spcAft>
                          <a:spcPts val="600"/>
                        </a:spcAft>
                      </a:pPr>
                      <a:r>
                        <a:rPr lang="en-GB" sz="1600" dirty="0">
                          <a:effectLst/>
                          <a:latin typeface="+mn-lt"/>
                        </a:rPr>
                        <a:t>Durée</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0000"/>
                        </a:lnSpc>
                        <a:spcBef>
                          <a:spcPts val="600"/>
                        </a:spcBef>
                        <a:spcAft>
                          <a:spcPts val="600"/>
                        </a:spcAft>
                      </a:pPr>
                      <a:r>
                        <a:rPr lang="en-GB" sz="1600" dirty="0">
                          <a:effectLst/>
                          <a:latin typeface="+mn-lt"/>
                        </a:rPr>
                        <a:t>3-3,5 </a:t>
                      </a:r>
                      <a:r>
                        <a:rPr lang="en-GB" sz="1600" dirty="0" err="1">
                          <a:effectLst/>
                          <a:latin typeface="+mn-lt"/>
                        </a:rPr>
                        <a:t>heures</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48619993"/>
                  </a:ext>
                </a:extLst>
              </a:tr>
              <a:tr h="286004">
                <a:tc>
                  <a:txBody>
                    <a:bodyPr/>
                    <a:lstStyle/>
                    <a:p>
                      <a:pPr>
                        <a:lnSpc>
                          <a:spcPct val="100000"/>
                        </a:lnSpc>
                        <a:spcBef>
                          <a:spcPts val="600"/>
                        </a:spcBef>
                        <a:spcAft>
                          <a:spcPts val="600"/>
                        </a:spcAft>
                      </a:pPr>
                      <a:r>
                        <a:rPr lang="en-GB" sz="1600" dirty="0">
                          <a:effectLst/>
                          <a:latin typeface="+mn-lt"/>
                        </a:rPr>
                        <a:t>Participants</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0000"/>
                        </a:lnSpc>
                        <a:spcBef>
                          <a:spcPts val="600"/>
                        </a:spcBef>
                        <a:spcAft>
                          <a:spcPts val="600"/>
                        </a:spcAft>
                      </a:pPr>
                      <a:r>
                        <a:rPr lang="fr-FR" sz="1600" dirty="0">
                          <a:effectLst/>
                          <a:latin typeface="+mn-lt"/>
                        </a:rPr>
                        <a:t>Enseignants, formateurs et éducateurs + les enfants</a:t>
                      </a:r>
                      <a:endParaRPr lang="en-GB" sz="1600" dirty="0">
                        <a:effectLst/>
                        <a:latin typeface="+mn-lt"/>
                      </a:endParaRPr>
                    </a:p>
                  </a:txBody>
                  <a:tcPr marL="68580" marR="68580" marT="0" marB="0"/>
                </a:tc>
                <a:extLst>
                  <a:ext uri="{0D108BD9-81ED-4DB2-BD59-A6C34878D82A}">
                    <a16:rowId xmlns:a16="http://schemas.microsoft.com/office/drawing/2014/main" val="1592178362"/>
                  </a:ext>
                </a:extLst>
              </a:tr>
              <a:tr h="572009">
                <a:tc>
                  <a:txBody>
                    <a:bodyPr/>
                    <a:lstStyle/>
                    <a:p>
                      <a:pPr>
                        <a:lnSpc>
                          <a:spcPct val="100000"/>
                        </a:lnSpc>
                        <a:spcBef>
                          <a:spcPts val="600"/>
                        </a:spcBef>
                        <a:spcAft>
                          <a:spcPts val="600"/>
                        </a:spcAft>
                      </a:pPr>
                      <a:r>
                        <a:rPr lang="en-GB" sz="1600" dirty="0">
                          <a:effectLst/>
                          <a:latin typeface="+mn-lt"/>
                          <a:ea typeface="Times New Roman" panose="02020603050405020304" pitchFamily="18" charset="0"/>
                          <a:cs typeface="Times New Roman" panose="02020603050405020304" pitchFamily="18" charset="0"/>
                        </a:rPr>
                        <a:t>Animateurs</a:t>
                      </a:r>
                    </a:p>
                  </a:txBody>
                  <a:tcPr marL="68580" marR="68580" marT="0" marB="0"/>
                </a:tc>
                <a:tc>
                  <a:txBody>
                    <a:bodyPr/>
                    <a:lstStyle/>
                    <a:p>
                      <a:pPr algn="l">
                        <a:lnSpc>
                          <a:spcPct val="100000"/>
                        </a:lnSpc>
                        <a:spcBef>
                          <a:spcPts val="600"/>
                        </a:spcBef>
                        <a:spcAft>
                          <a:spcPts val="600"/>
                        </a:spcAft>
                      </a:pPr>
                      <a:r>
                        <a:rPr lang="fr-FR" sz="1600" b="0" dirty="0">
                          <a:effectLst/>
                          <a:latin typeface="+mn-lt"/>
                          <a:ea typeface="Times New Roman" panose="02020603050405020304" pitchFamily="18" charset="0"/>
                          <a:cs typeface="Times New Roman" panose="02020603050405020304" pitchFamily="18" charset="0"/>
                        </a:rPr>
                        <a:t>Au moins 2 animateurs pour soutenir 2 groupes jouant au jeu de plateau</a:t>
                      </a:r>
                      <a:endParaRPr lang="en-GB" sz="1600" b="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62056034"/>
                  </a:ext>
                </a:extLst>
              </a:tr>
            </a:tbl>
          </a:graphicData>
        </a:graphic>
      </p:graphicFrame>
    </p:spTree>
    <p:extLst>
      <p:ext uri="{BB962C8B-B14F-4D97-AF65-F5344CB8AC3E}">
        <p14:creationId xmlns:p14="http://schemas.microsoft.com/office/powerpoint/2010/main" val="1571429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304800" y="6233652"/>
            <a:ext cx="7772400" cy="523220"/>
          </a:xfrm>
          <a:prstGeom prst="rect">
            <a:avLst/>
          </a:prstGeom>
          <a:noFill/>
        </p:spPr>
        <p:txBody>
          <a:bodyPr wrap="square" rtlCol="0">
            <a:spAutoFit/>
          </a:bodyPr>
          <a:lstStyle/>
          <a:p>
            <a:pPr algn="r"/>
            <a:r>
              <a:rPr lang="en-GB" sz="2800" dirty="0">
                <a:solidFill>
                  <a:schemeClr val="tx1">
                    <a:lumMod val="50000"/>
                    <a:lumOff val="50000"/>
                  </a:schemeClr>
                </a:solidFill>
              </a:rPr>
              <a:t>Vue </a:t>
            </a:r>
            <a:r>
              <a:rPr lang="en-GB" sz="2800" dirty="0" err="1">
                <a:solidFill>
                  <a:schemeClr val="tx1">
                    <a:lumMod val="50000"/>
                    <a:lumOff val="50000"/>
                  </a:schemeClr>
                </a:solidFill>
              </a:rPr>
              <a:t>d'ensemble</a:t>
            </a:r>
            <a:endParaRPr lang="en-GB" sz="2800" dirty="0">
              <a:solidFill>
                <a:schemeClr val="tx1">
                  <a:lumMod val="50000"/>
                  <a:lumOff val="50000"/>
                </a:schemeClr>
              </a:solidFill>
            </a:endParaRPr>
          </a:p>
        </p:txBody>
      </p:sp>
      <p:graphicFrame>
        <p:nvGraphicFramePr>
          <p:cNvPr id="2" name="Tabela 1">
            <a:extLst>
              <a:ext uri="{FF2B5EF4-FFF2-40B4-BE49-F238E27FC236}">
                <a16:creationId xmlns:a16="http://schemas.microsoft.com/office/drawing/2014/main" id="{168E1FA7-CE8C-8855-D022-EF3F79A129EA}"/>
              </a:ext>
            </a:extLst>
          </p:cNvPr>
          <p:cNvGraphicFramePr>
            <a:graphicFrameLocks noGrp="1"/>
          </p:cNvGraphicFramePr>
          <p:nvPr>
            <p:extLst>
              <p:ext uri="{D42A27DB-BD31-4B8C-83A1-F6EECF244321}">
                <p14:modId xmlns:p14="http://schemas.microsoft.com/office/powerpoint/2010/main" val="3538025131"/>
              </p:ext>
            </p:extLst>
          </p:nvPr>
        </p:nvGraphicFramePr>
        <p:xfrm>
          <a:off x="457200" y="1143000"/>
          <a:ext cx="8229600" cy="457200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1841129938"/>
                    </a:ext>
                  </a:extLst>
                </a:gridCol>
                <a:gridCol w="2514600">
                  <a:extLst>
                    <a:ext uri="{9D8B030D-6E8A-4147-A177-3AD203B41FA5}">
                      <a16:colId xmlns:a16="http://schemas.microsoft.com/office/drawing/2014/main" val="561644272"/>
                    </a:ext>
                  </a:extLst>
                </a:gridCol>
                <a:gridCol w="1828800">
                  <a:extLst>
                    <a:ext uri="{9D8B030D-6E8A-4147-A177-3AD203B41FA5}">
                      <a16:colId xmlns:a16="http://schemas.microsoft.com/office/drawing/2014/main" val="2112888416"/>
                    </a:ext>
                  </a:extLst>
                </a:gridCol>
              </a:tblGrid>
              <a:tr h="304918">
                <a:tc>
                  <a:txBody>
                    <a:bodyPr/>
                    <a:lstStyle/>
                    <a:p>
                      <a:pPr algn="ctr">
                        <a:lnSpc>
                          <a:spcPct val="115000"/>
                        </a:lnSpc>
                        <a:spcAft>
                          <a:spcPts val="1000"/>
                        </a:spcAft>
                      </a:pPr>
                      <a:r>
                        <a:rPr lang="en-GB" sz="1600" dirty="0" err="1">
                          <a:effectLst/>
                        </a:rPr>
                        <a:t>Thème</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rPr>
                        <a:t>Type de </a:t>
                      </a:r>
                      <a:r>
                        <a:rPr lang="en-GB" sz="1600" dirty="0" err="1">
                          <a:effectLst/>
                        </a:rPr>
                        <a:t>contenus</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rPr>
                        <a:t>Durée</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1909556"/>
                  </a:ext>
                </a:extLst>
              </a:tr>
              <a:tr h="304918">
                <a:tc gridSpan="3">
                  <a:txBody>
                    <a:bodyPr/>
                    <a:lstStyle/>
                    <a:p>
                      <a:pPr>
                        <a:lnSpc>
                          <a:spcPct val="115000"/>
                        </a:lnSpc>
                        <a:spcAft>
                          <a:spcPts val="100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PARTIE I – </a:t>
                      </a:r>
                      <a:r>
                        <a:rPr lang="en-GB" sz="1600" b="1" dirty="0" err="1">
                          <a:effectLst/>
                          <a:latin typeface="Calibri" panose="020F0502020204030204" pitchFamily="34" charset="0"/>
                          <a:ea typeface="Times New Roman" panose="02020603050405020304" pitchFamily="18" charset="0"/>
                          <a:cs typeface="Times New Roman" panose="02020603050405020304" pitchFamily="18" charset="0"/>
                        </a:rPr>
                        <a:t>L’education</a:t>
                      </a: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 à </a:t>
                      </a:r>
                      <a:r>
                        <a:rPr lang="en-GB" sz="1600" b="1" dirty="0" err="1">
                          <a:effectLst/>
                          <a:latin typeface="Calibri" panose="020F0502020204030204" pitchFamily="34" charset="0"/>
                          <a:ea typeface="Times New Roman" panose="02020603050405020304" pitchFamily="18" charset="0"/>
                          <a:cs typeface="Times New Roman" panose="02020603050405020304" pitchFamily="18" charset="0"/>
                        </a:rPr>
                        <a:t>l’astronomie</a:t>
                      </a: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 et le </a:t>
                      </a:r>
                      <a:r>
                        <a:rPr lang="en-GB" sz="1600" b="1" dirty="0" err="1">
                          <a:effectLst/>
                          <a:latin typeface="Calibri" panose="020F0502020204030204" pitchFamily="34" charset="0"/>
                          <a:ea typeface="Times New Roman" panose="02020603050405020304" pitchFamily="18" charset="0"/>
                          <a:cs typeface="Times New Roman" panose="02020603050405020304" pitchFamily="18" charset="0"/>
                        </a:rPr>
                        <a:t>projet</a:t>
                      </a: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 SG</a:t>
                      </a:r>
                    </a:p>
                  </a:txBody>
                  <a:tcPr marL="68580" marR="68580" marT="0" marB="0"/>
                </a:tc>
                <a:tc hMerge="1">
                  <a:txBody>
                    <a:bodyPr/>
                    <a:lstStyle/>
                    <a:p>
                      <a:pPr algn="ctr">
                        <a:lnSpc>
                          <a:spcPct val="115000"/>
                        </a:lnSpc>
                        <a:spcAft>
                          <a:spcPts val="1000"/>
                        </a:spcAft>
                      </a:pP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lnSpc>
                          <a:spcPct val="115000"/>
                        </a:lnSpc>
                        <a:spcAft>
                          <a:spcPts val="1000"/>
                        </a:spcAft>
                      </a:pP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79743908"/>
                  </a:ext>
                </a:extLst>
              </a:tr>
              <a:tr h="628910">
                <a:tc>
                  <a:txBody>
                    <a:bodyPr/>
                    <a:lstStyle/>
                    <a:p>
                      <a:pPr>
                        <a:lnSpc>
                          <a:spcPct val="115000"/>
                        </a:lnSpc>
                        <a:spcAft>
                          <a:spcPts val="1000"/>
                        </a:spcAft>
                      </a:pPr>
                      <a:r>
                        <a:rPr lang="fr-FR" sz="1600" dirty="0">
                          <a:effectLst/>
                        </a:rPr>
                        <a:t>Accueil : activité brise-glace</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1600" dirty="0">
                          <a:effectLst/>
                        </a:rPr>
                        <a:t>Défini en fonction du type de public</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rPr>
                        <a:t>20 min</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48619993"/>
                  </a:ext>
                </a:extLst>
              </a:tr>
              <a:tr h="952903">
                <a:tc>
                  <a:txBody>
                    <a:bodyPr/>
                    <a:lstStyle/>
                    <a:p>
                      <a:pPr>
                        <a:lnSpc>
                          <a:spcPct val="115000"/>
                        </a:lnSpc>
                        <a:spcAft>
                          <a:spcPts val="1000"/>
                        </a:spcAft>
                      </a:pPr>
                      <a:r>
                        <a:rPr lang="fr-FR" sz="1600" dirty="0">
                          <a:effectLst/>
                        </a:rPr>
                        <a:t>Introduction : Projet SG2 | objectifs et plan de l'atelier</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1600" dirty="0">
                          <a:effectLst/>
                        </a:rPr>
                        <a:t>PPT de présentation/intervention orale sans support</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rPr>
                        <a:t>5 min</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92178362"/>
                  </a:ext>
                </a:extLst>
              </a:tr>
              <a:tr h="2380351">
                <a:tc>
                  <a:txBody>
                    <a:bodyPr/>
                    <a:lstStyle/>
                    <a:p>
                      <a:pPr>
                        <a:lnSpc>
                          <a:spcPct val="115000"/>
                        </a:lnSpc>
                        <a:spcAft>
                          <a:spcPts val="1000"/>
                        </a:spcAft>
                      </a:pPr>
                      <a:r>
                        <a:rPr lang="en-GB" sz="1600" dirty="0" err="1">
                          <a:effectLst/>
                        </a:rPr>
                        <a:t>L’éducation</a:t>
                      </a:r>
                      <a:r>
                        <a:rPr lang="en-GB" sz="1600" dirty="0">
                          <a:effectLst/>
                        </a:rPr>
                        <a:t> à </a:t>
                      </a:r>
                      <a:r>
                        <a:rPr lang="en-GB" sz="1600" dirty="0" err="1">
                          <a:effectLst/>
                        </a:rPr>
                        <a:t>l’astronomie</a:t>
                      </a:r>
                      <a:r>
                        <a:rPr lang="en-GB" sz="1600" dirty="0">
                          <a:effectLst/>
                        </a:rPr>
                        <a:t> : le cadre de travail* de SG2*</a:t>
                      </a:r>
                    </a:p>
                    <a:p>
                      <a:pPr algn="ctr">
                        <a:lnSpc>
                          <a:spcPct val="115000"/>
                        </a:lnSpc>
                        <a:spcAft>
                          <a:spcPts val="1000"/>
                        </a:spcAft>
                      </a:pPr>
                      <a:r>
                        <a:rPr lang="fr-FR" sz="1200" i="1" dirty="0">
                          <a:effectLst/>
                        </a:rPr>
                        <a:t>Les principes essentiels et les concepts fondamentaux des sciences astronomiques pour les apprenants de 6 à 12 ans</a:t>
                      </a:r>
                      <a:endParaRPr lang="en-GB" sz="1200" i="1" dirty="0">
                        <a:effectLst/>
                      </a:endParaRPr>
                    </a:p>
                    <a:p>
                      <a:pPr marL="342900" lvl="0" indent="-342900">
                        <a:lnSpc>
                          <a:spcPct val="115000"/>
                        </a:lnSpc>
                        <a:buFont typeface="Symbol" panose="05050102010706020507" pitchFamily="18" charset="2"/>
                        <a:buChar char=""/>
                      </a:pPr>
                      <a:r>
                        <a:rPr lang="en-GB" sz="1600" dirty="0">
                          <a:effectLst/>
                        </a:rPr>
                        <a:t>Les 7 </a:t>
                      </a:r>
                      <a:r>
                        <a:rPr lang="en-GB" sz="1600" dirty="0" err="1">
                          <a:effectLst/>
                        </a:rPr>
                        <a:t>principes</a:t>
                      </a:r>
                      <a:r>
                        <a:rPr lang="en-GB" sz="1600" dirty="0">
                          <a:effectLst/>
                        </a:rPr>
                        <a:t> </a:t>
                      </a:r>
                      <a:r>
                        <a:rPr lang="en-GB" sz="1600" dirty="0" err="1">
                          <a:effectLst/>
                        </a:rPr>
                        <a:t>fondamentaux</a:t>
                      </a:r>
                      <a:endParaRPr lang="en-GB" sz="1600" dirty="0">
                        <a:effectLst/>
                      </a:endParaRPr>
                    </a:p>
                    <a:p>
                      <a:pPr marL="342900" lvl="0" indent="-342900">
                        <a:lnSpc>
                          <a:spcPct val="115000"/>
                        </a:lnSpc>
                        <a:buFont typeface="Symbol" panose="05050102010706020507" pitchFamily="18" charset="2"/>
                        <a:buChar char=""/>
                      </a:pPr>
                      <a:r>
                        <a:rPr lang="en-GB" sz="1600" dirty="0">
                          <a:effectLst/>
                        </a:rPr>
                        <a:t>Les concepts </a:t>
                      </a:r>
                      <a:r>
                        <a:rPr lang="en-GB" sz="1600" dirty="0" err="1">
                          <a:effectLst/>
                        </a:rPr>
                        <a:t>essentiels</a:t>
                      </a:r>
                      <a:endParaRPr lang="en-GB" sz="1600" dirty="0">
                        <a:effectLst/>
                      </a:endParaRPr>
                    </a:p>
                    <a:p>
                      <a:pPr marL="342900" lvl="0" indent="-342900">
                        <a:lnSpc>
                          <a:spcPct val="115000"/>
                        </a:lnSpc>
                        <a:buFont typeface="Symbol" panose="05050102010706020507" pitchFamily="18" charset="2"/>
                        <a:buChar char=""/>
                      </a:pP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rPr>
                        <a:t>PPT de </a:t>
                      </a:r>
                      <a:r>
                        <a:rPr lang="en-GB" sz="1600" dirty="0" err="1">
                          <a:effectLst/>
                        </a:rPr>
                        <a:t>présentation</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rPr>
                        <a:t>30 min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79001124"/>
                  </a:ext>
                </a:extLst>
              </a:tr>
            </a:tbl>
          </a:graphicData>
        </a:graphic>
      </p:graphicFrame>
      <p:sp>
        <p:nvSpPr>
          <p:cNvPr id="4" name="CaixaDeTexto 3">
            <a:extLst>
              <a:ext uri="{FF2B5EF4-FFF2-40B4-BE49-F238E27FC236}">
                <a16:creationId xmlns:a16="http://schemas.microsoft.com/office/drawing/2014/main" id="{BDD03791-273D-C186-A689-C7F86F6AA1FB}"/>
              </a:ext>
            </a:extLst>
          </p:cNvPr>
          <p:cNvSpPr txBox="1"/>
          <p:nvPr/>
        </p:nvSpPr>
        <p:spPr>
          <a:xfrm>
            <a:off x="466477" y="5257800"/>
            <a:ext cx="8229600" cy="461665"/>
          </a:xfrm>
          <a:prstGeom prst="rect">
            <a:avLst/>
          </a:prstGeom>
          <a:noFill/>
        </p:spPr>
        <p:txBody>
          <a:bodyPr wrap="square" rtlCol="0">
            <a:spAutoFit/>
          </a:bodyPr>
          <a:lstStyle/>
          <a:p>
            <a:r>
              <a:rPr lang="fr-FR" sz="1200" i="1" dirty="0"/>
              <a:t>* Compte tenu du fait que les ateliers s'adressent à la fois aux éducateurs et aux enfants, il n'est pas considéré comme adéquat de faire des présentations de nature plus éducative et théorique, mais plutôt d'impliquer les enfants dans la discussion.</a:t>
            </a:r>
            <a:endParaRPr lang="en-GB" sz="1200"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304800" y="6233652"/>
            <a:ext cx="7772400" cy="523220"/>
          </a:xfrm>
          <a:prstGeom prst="rect">
            <a:avLst/>
          </a:prstGeom>
          <a:noFill/>
        </p:spPr>
        <p:txBody>
          <a:bodyPr wrap="square" rtlCol="0">
            <a:spAutoFit/>
          </a:bodyPr>
          <a:lstStyle/>
          <a:p>
            <a:pPr algn="r"/>
            <a:r>
              <a:rPr lang="en-GB" sz="2800" dirty="0">
                <a:solidFill>
                  <a:schemeClr val="tx1">
                    <a:lumMod val="50000"/>
                    <a:lumOff val="50000"/>
                  </a:schemeClr>
                </a:solidFill>
              </a:rPr>
              <a:t>Vue </a:t>
            </a:r>
            <a:r>
              <a:rPr lang="en-GB" sz="2800" dirty="0" err="1">
                <a:solidFill>
                  <a:schemeClr val="tx1">
                    <a:lumMod val="50000"/>
                    <a:lumOff val="50000"/>
                  </a:schemeClr>
                </a:solidFill>
              </a:rPr>
              <a:t>d'ensemble</a:t>
            </a:r>
            <a:endParaRPr lang="en-GB" sz="2800" dirty="0">
              <a:solidFill>
                <a:schemeClr val="tx1">
                  <a:lumMod val="50000"/>
                  <a:lumOff val="50000"/>
                </a:schemeClr>
              </a:solidFill>
            </a:endParaRPr>
          </a:p>
        </p:txBody>
      </p:sp>
      <p:graphicFrame>
        <p:nvGraphicFramePr>
          <p:cNvPr id="2" name="Tabela 1">
            <a:extLst>
              <a:ext uri="{FF2B5EF4-FFF2-40B4-BE49-F238E27FC236}">
                <a16:creationId xmlns:a16="http://schemas.microsoft.com/office/drawing/2014/main" id="{168E1FA7-CE8C-8855-D022-EF3F79A129EA}"/>
              </a:ext>
            </a:extLst>
          </p:cNvPr>
          <p:cNvGraphicFramePr>
            <a:graphicFrameLocks noGrp="1"/>
          </p:cNvGraphicFramePr>
          <p:nvPr>
            <p:extLst>
              <p:ext uri="{D42A27DB-BD31-4B8C-83A1-F6EECF244321}">
                <p14:modId xmlns:p14="http://schemas.microsoft.com/office/powerpoint/2010/main" val="1744067021"/>
              </p:ext>
            </p:extLst>
          </p:nvPr>
        </p:nvGraphicFramePr>
        <p:xfrm>
          <a:off x="457200" y="304800"/>
          <a:ext cx="8229600" cy="5879338"/>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1841129938"/>
                    </a:ext>
                  </a:extLst>
                </a:gridCol>
                <a:gridCol w="2514600">
                  <a:extLst>
                    <a:ext uri="{9D8B030D-6E8A-4147-A177-3AD203B41FA5}">
                      <a16:colId xmlns:a16="http://schemas.microsoft.com/office/drawing/2014/main" val="561644272"/>
                    </a:ext>
                  </a:extLst>
                </a:gridCol>
                <a:gridCol w="1828800">
                  <a:extLst>
                    <a:ext uri="{9D8B030D-6E8A-4147-A177-3AD203B41FA5}">
                      <a16:colId xmlns:a16="http://schemas.microsoft.com/office/drawing/2014/main" val="2112888416"/>
                    </a:ext>
                  </a:extLst>
                </a:gridCol>
              </a:tblGrid>
              <a:tr h="355273">
                <a:tc>
                  <a:txBody>
                    <a:bodyPr/>
                    <a:lstStyle/>
                    <a:p>
                      <a:pPr algn="ctr">
                        <a:lnSpc>
                          <a:spcPct val="115000"/>
                        </a:lnSpc>
                        <a:spcAft>
                          <a:spcPts val="1000"/>
                        </a:spcAft>
                      </a:pPr>
                      <a:r>
                        <a:rPr lang="en-GB" sz="1600" dirty="0" err="1">
                          <a:effectLst/>
                        </a:rPr>
                        <a:t>Thème</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rPr>
                        <a:t>Type de </a:t>
                      </a:r>
                      <a:r>
                        <a:rPr lang="en-GB" sz="1600" dirty="0" err="1">
                          <a:effectLst/>
                        </a:rPr>
                        <a:t>contenus</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rPr>
                        <a:t>Durée</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1909556"/>
                  </a:ext>
                </a:extLst>
              </a:tr>
              <a:tr h="355273">
                <a:tc gridSpan="3">
                  <a:txBody>
                    <a:bodyPr/>
                    <a:lstStyle/>
                    <a:p>
                      <a:pPr>
                        <a:lnSpc>
                          <a:spcPct val="115000"/>
                        </a:lnSpc>
                        <a:spcAft>
                          <a:spcPts val="1000"/>
                        </a:spcAft>
                      </a:pPr>
                      <a:r>
                        <a:rPr lang="en-GB" sz="1600" b="1" dirty="0">
                          <a:effectLst/>
                        </a:rPr>
                        <a:t>PARTIE II – </a:t>
                      </a:r>
                      <a:r>
                        <a:rPr lang="en-GB" sz="1600" b="1" dirty="0" err="1">
                          <a:effectLst/>
                        </a:rPr>
                        <a:t>Jouer</a:t>
                      </a:r>
                      <a:r>
                        <a:rPr lang="en-GB" sz="1600" b="1" dirty="0">
                          <a:effectLst/>
                        </a:rPr>
                        <a:t> au </a:t>
                      </a:r>
                      <a:r>
                        <a:rPr lang="en-GB" sz="1600" b="1" dirty="0" err="1">
                          <a:effectLst/>
                        </a:rPr>
                        <a:t>jeu</a:t>
                      </a:r>
                      <a:r>
                        <a:rPr lang="en-GB" sz="1600" b="1" dirty="0">
                          <a:effectLst/>
                        </a:rPr>
                        <a:t> SG2</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lnSpc>
                          <a:spcPct val="115000"/>
                        </a:lnSpc>
                        <a:spcAft>
                          <a:spcPts val="1000"/>
                        </a:spcAft>
                      </a:pP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lnSpc>
                          <a:spcPct val="115000"/>
                        </a:lnSpc>
                        <a:spcAft>
                          <a:spcPts val="1000"/>
                        </a:spcAft>
                      </a:pP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48619993"/>
                  </a:ext>
                </a:extLst>
              </a:tr>
              <a:tr h="732771">
                <a:tc>
                  <a:txBody>
                    <a:bodyPr/>
                    <a:lstStyle/>
                    <a:p>
                      <a:pPr>
                        <a:lnSpc>
                          <a:spcPct val="115000"/>
                        </a:lnSpc>
                        <a:spcAft>
                          <a:spcPts val="100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Former les </a:t>
                      </a:r>
                      <a:r>
                        <a:rPr lang="en-GB" sz="1600" dirty="0" err="1">
                          <a:effectLst/>
                          <a:latin typeface="Calibri" panose="020F0502020204030204" pitchFamily="34" charset="0"/>
                          <a:ea typeface="Times New Roman" panose="02020603050405020304" pitchFamily="18" charset="0"/>
                          <a:cs typeface="Times New Roman" panose="02020603050405020304" pitchFamily="18" charset="0"/>
                        </a:rPr>
                        <a:t>équipes</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Une méthode de sélection simple</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2 min</a:t>
                      </a:r>
                    </a:p>
                  </a:txBody>
                  <a:tcPr marL="68580" marR="68580" marT="0" marB="0"/>
                </a:tc>
                <a:extLst>
                  <a:ext uri="{0D108BD9-81ED-4DB2-BD59-A6C34878D82A}">
                    <a16:rowId xmlns:a16="http://schemas.microsoft.com/office/drawing/2014/main" val="3727723009"/>
                  </a:ext>
                </a:extLst>
              </a:tr>
              <a:tr h="1281237">
                <a:tc>
                  <a:txBody>
                    <a:bodyPr/>
                    <a:lstStyle/>
                    <a:p>
                      <a:pPr>
                        <a:lnSpc>
                          <a:spcPct val="115000"/>
                        </a:lnSpc>
                        <a:spcAft>
                          <a:spcPts val="1000"/>
                        </a:spcAft>
                      </a:pPr>
                      <a:r>
                        <a:rPr lang="en-GB" sz="1600" dirty="0">
                          <a:effectLst/>
                        </a:rPr>
                        <a:t>Intro </a:t>
                      </a:r>
                      <a:r>
                        <a:rPr lang="en-GB" sz="1600" dirty="0" err="1">
                          <a:effectLst/>
                        </a:rPr>
                        <a:t>vidéo</a:t>
                      </a:r>
                      <a:endParaRPr lang="en-GB" sz="1600" dirty="0">
                        <a:effectLst/>
                      </a:endParaRPr>
                    </a:p>
                    <a:p>
                      <a:pPr>
                        <a:lnSpc>
                          <a:spcPct val="115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(à regarder ensemble, pour avoir un premier aperçu de l'histoire et de l'objectif du jeu)</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err="1">
                          <a:effectLst/>
                        </a:rPr>
                        <a:t>Vidéo</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rPr>
                        <a:t> 5 min</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92178362"/>
                  </a:ext>
                </a:extLst>
              </a:tr>
              <a:tr h="355273">
                <a:tc>
                  <a:txBody>
                    <a:bodyPr/>
                    <a:lstStyle/>
                    <a:p>
                      <a:pPr marL="0" lvl="0" indent="0">
                        <a:lnSpc>
                          <a:spcPct val="115000"/>
                        </a:lnSpc>
                        <a:buFont typeface="Symbol" panose="05050102010706020507" pitchFamily="18" charset="2"/>
                        <a:buNone/>
                      </a:pPr>
                      <a:r>
                        <a:rPr lang="en-GB" sz="1600" dirty="0" err="1">
                          <a:effectLst/>
                          <a:latin typeface="Calibri" panose="020F0502020204030204" pitchFamily="34" charset="0"/>
                          <a:ea typeface="Times New Roman" panose="02020603050405020304" pitchFamily="18" charset="0"/>
                          <a:cs typeface="Times New Roman" panose="02020603050405020304" pitchFamily="18" charset="0"/>
                        </a:rPr>
                        <a:t>Jeu</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err="1">
                          <a:effectLst/>
                          <a:latin typeface="Calibri" panose="020F0502020204030204" pitchFamily="34" charset="0"/>
                          <a:ea typeface="Times New Roman" panose="02020603050405020304" pitchFamily="18" charset="0"/>
                          <a:cs typeface="Times New Roman" panose="02020603050405020304" pitchFamily="18" charset="0"/>
                        </a:rPr>
                        <a:t>Jeu</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80 min</a:t>
                      </a:r>
                    </a:p>
                  </a:txBody>
                  <a:tcPr marL="68580" marR="68580" marT="0" marB="0"/>
                </a:tc>
                <a:extLst>
                  <a:ext uri="{0D108BD9-81ED-4DB2-BD59-A6C34878D82A}">
                    <a16:rowId xmlns:a16="http://schemas.microsoft.com/office/drawing/2014/main" val="2579001124"/>
                  </a:ext>
                </a:extLst>
              </a:tr>
              <a:tr h="1720773">
                <a:tc>
                  <a:txBody>
                    <a:bodyPr/>
                    <a:lstStyle/>
                    <a:p>
                      <a:pPr>
                        <a:lnSpc>
                          <a:spcPct val="115000"/>
                        </a:lnSpc>
                        <a:spcAft>
                          <a:spcPts val="100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Les </a:t>
                      </a:r>
                      <a:r>
                        <a:rPr lang="en-GB" sz="1600" dirty="0" err="1">
                          <a:effectLst/>
                          <a:latin typeface="Calibri" panose="020F0502020204030204" pitchFamily="34" charset="0"/>
                          <a:ea typeface="Times New Roman" panose="02020603050405020304" pitchFamily="18" charset="0"/>
                          <a:cs typeface="Times New Roman" panose="02020603050405020304" pitchFamily="18" charset="0"/>
                        </a:rPr>
                        <a:t>gagnants</a:t>
                      </a: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 du </a:t>
                      </a:r>
                      <a:r>
                        <a:rPr lang="en-GB" sz="1600" dirty="0" err="1">
                          <a:effectLst/>
                          <a:latin typeface="Calibri" panose="020F0502020204030204" pitchFamily="34" charset="0"/>
                          <a:ea typeface="Times New Roman" panose="02020603050405020304" pitchFamily="18" charset="0"/>
                          <a:cs typeface="Times New Roman" panose="02020603050405020304" pitchFamily="18" charset="0"/>
                        </a:rPr>
                        <a:t>jeu</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algn="ctr" defTabSz="914400" rtl="0" eaLnBrk="1" latinLnBrk="0" hangingPunct="1">
                        <a:lnSpc>
                          <a:spcPct val="115000"/>
                        </a:lnSpc>
                        <a:spcAft>
                          <a:spcPts val="1000"/>
                        </a:spcAft>
                      </a:pPr>
                      <a:r>
                        <a:rPr lang="fr-FR" sz="16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La victoire pour la première équipe arrivée </a:t>
                      </a:r>
                    </a:p>
                    <a:p>
                      <a:pPr marL="0" algn="ctr" defTabSz="914400" rtl="0" eaLnBrk="1" latinLnBrk="0" hangingPunct="1">
                        <a:lnSpc>
                          <a:spcPct val="115000"/>
                        </a:lnSpc>
                        <a:spcAft>
                          <a:spcPts val="1000"/>
                        </a:spcAft>
                      </a:pPr>
                      <a:r>
                        <a:rPr lang="fr-FR" sz="16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La victoire pour l'équipe ayant répondu le plus correctement aux questions</a:t>
                      </a:r>
                      <a:endParaRPr lang="en-GB" sz="16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rPr>
                        <a:t>10 min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82999108"/>
                  </a:ext>
                </a:extLst>
              </a:tr>
              <a:tr h="903739">
                <a:tc>
                  <a:txBody>
                    <a:bodyPr/>
                    <a:lstStyle/>
                    <a:p>
                      <a:pPr>
                        <a:lnSpc>
                          <a:spcPct val="115000"/>
                        </a:lnSpc>
                        <a:spcAft>
                          <a:spcPts val="10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Idées pour mettre en œuvre le jeu en classe - présentation et discussion ouverte</a:t>
                      </a: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a:t>
                      </a:r>
                    </a:p>
                  </a:txBody>
                  <a:tcPr marL="68580" marR="68580" marT="0" marB="0"/>
                </a:tc>
                <a:tc>
                  <a:txBody>
                    <a:bodyPr/>
                    <a:lstStyle/>
                    <a:p>
                      <a:pPr algn="ctr">
                        <a:lnSpc>
                          <a:spcPct val="115000"/>
                        </a:lnSpc>
                        <a:spcAft>
                          <a:spcPts val="1000"/>
                        </a:spcAft>
                      </a:pPr>
                      <a:r>
                        <a:rPr lang="en-GB" sz="1600" dirty="0">
                          <a:effectLst/>
                        </a:rPr>
                        <a:t>PPT </a:t>
                      </a:r>
                      <a:r>
                        <a:rPr lang="en-GB" sz="1600" dirty="0" err="1">
                          <a:effectLst/>
                        </a:rPr>
                        <a:t>Présentation</a:t>
                      </a:r>
                      <a:r>
                        <a:rPr lang="en-GB" sz="1600" dirty="0">
                          <a:effectLst/>
                        </a:rPr>
                        <a:t> +</a:t>
                      </a:r>
                    </a:p>
                    <a:p>
                      <a:pPr algn="ctr">
                        <a:lnSpc>
                          <a:spcPct val="115000"/>
                        </a:lnSpc>
                        <a:spcAft>
                          <a:spcPts val="1000"/>
                        </a:spcAft>
                      </a:pPr>
                      <a:r>
                        <a:rPr lang="en-GB" sz="1600" dirty="0" err="1">
                          <a:effectLst/>
                          <a:latin typeface="Calibri" panose="020F0502020204030204" pitchFamily="34" charset="0"/>
                          <a:ea typeface="Times New Roman" panose="02020603050405020304" pitchFamily="18" charset="0"/>
                          <a:cs typeface="Times New Roman" panose="02020603050405020304" pitchFamily="18" charset="0"/>
                        </a:rPr>
                        <a:t>Évaluation</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600" dirty="0">
                          <a:effectLst/>
                        </a:rPr>
                        <a:t> 15 min</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81614510"/>
                  </a:ext>
                </a:extLst>
              </a:tr>
            </a:tbl>
          </a:graphicData>
        </a:graphic>
      </p:graphicFrame>
      <p:sp>
        <p:nvSpPr>
          <p:cNvPr id="3" name="CaixaDeTexto 2">
            <a:extLst>
              <a:ext uri="{FF2B5EF4-FFF2-40B4-BE49-F238E27FC236}">
                <a16:creationId xmlns:a16="http://schemas.microsoft.com/office/drawing/2014/main" id="{E0ADFFEE-37D0-8C35-C591-C9857FE4CE75}"/>
              </a:ext>
            </a:extLst>
          </p:cNvPr>
          <p:cNvSpPr txBox="1"/>
          <p:nvPr/>
        </p:nvSpPr>
        <p:spPr>
          <a:xfrm>
            <a:off x="533400" y="5791200"/>
            <a:ext cx="8077200" cy="276999"/>
          </a:xfrm>
          <a:prstGeom prst="rect">
            <a:avLst/>
          </a:prstGeom>
          <a:noFill/>
        </p:spPr>
        <p:txBody>
          <a:bodyPr wrap="square" rtlCol="0">
            <a:spAutoFit/>
          </a:bodyPr>
          <a:lstStyle/>
          <a:p>
            <a:r>
              <a:rPr lang="fr-FR" sz="1200" i="1" dirty="0"/>
              <a:t>* Ce sujet peut être traité uniquement avec des éducateurs. Il peut également impliquer des enfants si le groupe est approprié.</a:t>
            </a:r>
            <a:endParaRPr lang="en-GB" sz="1200" i="1" dirty="0"/>
          </a:p>
        </p:txBody>
      </p:sp>
    </p:spTree>
    <p:extLst>
      <p:ext uri="{BB962C8B-B14F-4D97-AF65-F5344CB8AC3E}">
        <p14:creationId xmlns:p14="http://schemas.microsoft.com/office/powerpoint/2010/main" val="3457947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02020"/>
        </a:solidFill>
        <a:effectLst/>
      </p:bgPr>
    </p:bg>
    <p:spTree>
      <p:nvGrpSpPr>
        <p:cNvPr id="1" name=""/>
        <p:cNvGrpSpPr/>
        <p:nvPr/>
      </p:nvGrpSpPr>
      <p:grpSpPr>
        <a:xfrm>
          <a:off x="0" y="0"/>
          <a:ext cx="0" cy="0"/>
          <a:chOff x="0" y="0"/>
          <a:chExt cx="0" cy="0"/>
        </a:xfrm>
      </p:grpSpPr>
      <p:sp>
        <p:nvSpPr>
          <p:cNvPr id="2" name="Rectângulo 1">
            <a:extLst>
              <a:ext uri="{FF2B5EF4-FFF2-40B4-BE49-F238E27FC236}">
                <a16:creationId xmlns:a16="http://schemas.microsoft.com/office/drawing/2014/main" id="{7E36781D-F4D5-493A-84B6-589A3602A404}"/>
              </a:ext>
            </a:extLst>
          </p:cNvPr>
          <p:cNvSpPr/>
          <p:nvPr/>
        </p:nvSpPr>
        <p:spPr>
          <a:xfrm>
            <a:off x="415159" y="2309494"/>
            <a:ext cx="8313682" cy="707886"/>
          </a:xfrm>
          <a:prstGeom prst="rect">
            <a:avLst/>
          </a:prstGeom>
        </p:spPr>
        <p:txBody>
          <a:bodyPr wrap="square">
            <a:spAutoFit/>
          </a:bodyPr>
          <a:lstStyle/>
          <a:p>
            <a:pPr algn="ctr"/>
            <a:r>
              <a:rPr lang="en-GB" sz="4000" u="sng" dirty="0">
                <a:solidFill>
                  <a:schemeClr val="bg1"/>
                </a:solidFill>
              </a:rPr>
              <a:t>PREPARATION</a:t>
            </a:r>
          </a:p>
        </p:txBody>
      </p:sp>
      <p:pic>
        <p:nvPicPr>
          <p:cNvPr id="4" name="Imagem 3">
            <a:extLst>
              <a:ext uri="{FF2B5EF4-FFF2-40B4-BE49-F238E27FC236}">
                <a16:creationId xmlns:a16="http://schemas.microsoft.com/office/drawing/2014/main" id="{07BFF725-4BAF-410B-BFC5-EAAD2B7E9FD0}"/>
              </a:ext>
            </a:extLst>
          </p:cNvPr>
          <p:cNvPicPr>
            <a:picLocks noChangeAspect="1"/>
          </p:cNvPicPr>
          <p:nvPr/>
        </p:nvPicPr>
        <p:blipFill rotWithShape="1">
          <a:blip r:embed="rId2">
            <a:duotone>
              <a:schemeClr val="accent6">
                <a:shade val="45000"/>
                <a:satMod val="135000"/>
              </a:schemeClr>
              <a:prstClr val="white"/>
            </a:duotone>
            <a:alphaModFix/>
            <a:lum bright="-87000" contrast="-6000"/>
          </a:blip>
          <a:srcRect l="320" t="28601" r="-320" b="49986"/>
          <a:stretch/>
        </p:blipFill>
        <p:spPr>
          <a:xfrm>
            <a:off x="2586" y="4343401"/>
            <a:ext cx="9141414" cy="2514599"/>
          </a:xfrm>
          <a:prstGeom prst="rect">
            <a:avLst/>
          </a:prstGeom>
        </p:spPr>
      </p:pic>
    </p:spTree>
    <p:extLst>
      <p:ext uri="{BB962C8B-B14F-4D97-AF65-F5344CB8AC3E}">
        <p14:creationId xmlns:p14="http://schemas.microsoft.com/office/powerpoint/2010/main" val="637711172"/>
      </p:ext>
    </p:extLst>
  </p:cSld>
  <p:clrMapOvr>
    <a:masterClrMapping/>
  </p:clrMapOvr>
</p:sld>
</file>

<file path=ppt/theme/theme1.xml><?xml version="1.0" encoding="utf-8"?>
<a:theme xmlns:a="http://schemas.openxmlformats.org/drawingml/2006/main" name="Tema do Office">
  <a:themeElements>
    <a:clrScheme name="Técnic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2989</TotalTime>
  <Words>1636</Words>
  <Application>Microsoft Office PowerPoint</Application>
  <PresentationFormat>Affichage à l'écran (4:3)</PresentationFormat>
  <Paragraphs>150</Paragraphs>
  <Slides>19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Open Sans</vt:lpstr>
      <vt:lpstr>Arial</vt:lpstr>
      <vt:lpstr>Calibri</vt:lpstr>
      <vt:lpstr>Symbol</vt:lpstr>
      <vt:lpstr>Times New Roman</vt:lpstr>
      <vt:lpstr>Wingdings</vt:lpstr>
      <vt:lpstr>Tema do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Gonçalo Meireles</dc:creator>
  <cp:lastModifiedBy>Thierry Botti</cp:lastModifiedBy>
  <cp:revision>183</cp:revision>
  <dcterms:created xsi:type="dcterms:W3CDTF">2015-10-30T10:14:36Z</dcterms:created>
  <dcterms:modified xsi:type="dcterms:W3CDTF">2023-10-01T11:40:34Z</dcterms:modified>
</cp:coreProperties>
</file>